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9" r:id="rId3"/>
    <p:sldId id="260" r:id="rId4"/>
    <p:sldId id="262" r:id="rId5"/>
    <p:sldId id="263" r:id="rId6"/>
    <p:sldId id="261" r:id="rId7"/>
    <p:sldId id="264" r:id="rId8"/>
    <p:sldId id="265" r:id="rId9"/>
    <p:sldId id="266" r:id="rId10"/>
    <p:sldId id="267" r:id="rId11"/>
    <p:sldId id="268" r:id="rId12"/>
    <p:sldId id="269" r:id="rId13"/>
    <p:sldId id="270"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814"/>
  </p:normalViewPr>
  <p:slideViewPr>
    <p:cSldViewPr snapToGrid="0" snapToObjects="1">
      <p:cViewPr varScale="1">
        <p:scale>
          <a:sx n="112" d="100"/>
          <a:sy n="112" d="100"/>
        </p:scale>
        <p:origin x="5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6/19/24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6/19/24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6/19/24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6/19/24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6/19/24</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6/19/24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6/19/24</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6/19/24</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6/19/24</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6/19/24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6/19/24</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6/19/24</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6D4EE84-52E8-284A-AE3E-29AEE08E2637}"/>
              </a:ext>
            </a:extLst>
          </p:cNvPr>
          <p:cNvSpPr txBox="1"/>
          <p:nvPr/>
        </p:nvSpPr>
        <p:spPr>
          <a:xfrm>
            <a:off x="3947014" y="205740"/>
            <a:ext cx="4297971"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Mon. Discussion Continued…</a:t>
            </a:r>
          </a:p>
        </p:txBody>
      </p:sp>
      <p:sp>
        <p:nvSpPr>
          <p:cNvPr id="3" name="TextBox 2">
            <a:extLst>
              <a:ext uri="{FF2B5EF4-FFF2-40B4-BE49-F238E27FC236}">
                <a16:creationId xmlns:a16="http://schemas.microsoft.com/office/drawing/2014/main" id="{BD545E15-1E94-9643-A114-3BE1B46A3531}"/>
              </a:ext>
            </a:extLst>
          </p:cNvPr>
          <p:cNvSpPr txBox="1"/>
          <p:nvPr/>
        </p:nvSpPr>
        <p:spPr>
          <a:xfrm>
            <a:off x="1175384" y="582930"/>
            <a:ext cx="9841230" cy="3323987"/>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What qualities in Alexander strike you as unique, exceptional, or critical to the success of his conquests?</a:t>
            </a:r>
          </a:p>
          <a:p>
            <a:endParaRPr lang="en-US" dirty="0">
              <a:latin typeface="Palatino" pitchFamily="2" charset="77"/>
              <a:ea typeface="Palatino" pitchFamily="2" charset="77"/>
            </a:endParaRPr>
          </a:p>
          <a:p>
            <a:r>
              <a:rPr lang="en-US" dirty="0">
                <a:latin typeface="Palatino" pitchFamily="2" charset="77"/>
                <a:ea typeface="Palatino" pitchFamily="2" charset="77"/>
              </a:rPr>
              <a:t>-&gt; Now let’s problematize those… Where does that picture of A. come from? Are our sources consistent in depicting it? When we look at </a:t>
            </a:r>
            <a:r>
              <a:rPr lang="en-US" i="1" dirty="0">
                <a:latin typeface="Palatino" pitchFamily="2" charset="77"/>
                <a:ea typeface="Palatino" pitchFamily="2" charset="77"/>
              </a:rPr>
              <a:t>actions</a:t>
            </a:r>
            <a:r>
              <a:rPr lang="en-US" dirty="0">
                <a:latin typeface="Palatino" pitchFamily="2" charset="77"/>
                <a:ea typeface="Palatino" pitchFamily="2" charset="77"/>
              </a:rPr>
              <a:t>, rather than </a:t>
            </a:r>
            <a:r>
              <a:rPr lang="en-US" i="1" dirty="0">
                <a:latin typeface="Palatino" pitchFamily="2" charset="77"/>
                <a:ea typeface="Palatino" pitchFamily="2" charset="77"/>
              </a:rPr>
              <a:t>representations</a:t>
            </a:r>
            <a:r>
              <a:rPr lang="en-US" dirty="0">
                <a:latin typeface="Palatino" pitchFamily="2" charset="77"/>
                <a:ea typeface="Palatino" pitchFamily="2" charset="77"/>
              </a:rPr>
              <a:t>, does the picture change?</a:t>
            </a:r>
          </a:p>
          <a:p>
            <a:endParaRPr lang="en-US" dirty="0"/>
          </a:p>
          <a:p>
            <a:r>
              <a:rPr lang="en-US" u="sng" dirty="0">
                <a:solidFill>
                  <a:srgbClr val="FFC000"/>
                </a:solidFill>
                <a:latin typeface="Palatino" pitchFamily="2" charset="77"/>
                <a:ea typeface="Palatino" pitchFamily="2" charset="77"/>
              </a:rPr>
              <a:t>Bertolt Brecht, </a:t>
            </a:r>
            <a:r>
              <a:rPr lang="en-US" i="1" u="sng" dirty="0" err="1">
                <a:solidFill>
                  <a:srgbClr val="FFC000"/>
                </a:solidFill>
                <a:latin typeface="Palatino" pitchFamily="2" charset="77"/>
                <a:ea typeface="Palatino" pitchFamily="2" charset="77"/>
              </a:rPr>
              <a:t>Fragen</a:t>
            </a:r>
            <a:r>
              <a:rPr lang="en-US" i="1" u="sng" dirty="0">
                <a:solidFill>
                  <a:srgbClr val="FFC000"/>
                </a:solidFill>
                <a:latin typeface="Palatino" pitchFamily="2" charset="77"/>
                <a:ea typeface="Palatino" pitchFamily="2" charset="77"/>
              </a:rPr>
              <a:t> </a:t>
            </a:r>
            <a:r>
              <a:rPr lang="en-US" i="1" u="sng" dirty="0" err="1">
                <a:solidFill>
                  <a:srgbClr val="FFC000"/>
                </a:solidFill>
                <a:latin typeface="Palatino" pitchFamily="2" charset="77"/>
                <a:ea typeface="Palatino" pitchFamily="2" charset="77"/>
              </a:rPr>
              <a:t>eines</a:t>
            </a:r>
            <a:r>
              <a:rPr lang="en-US" i="1" u="sng" dirty="0">
                <a:solidFill>
                  <a:srgbClr val="FFC000"/>
                </a:solidFill>
                <a:latin typeface="Palatino" pitchFamily="2" charset="77"/>
                <a:ea typeface="Palatino" pitchFamily="2" charset="77"/>
              </a:rPr>
              <a:t> </a:t>
            </a:r>
            <a:r>
              <a:rPr lang="en-US" i="1" u="sng" dirty="0" err="1">
                <a:solidFill>
                  <a:srgbClr val="FFC000"/>
                </a:solidFill>
                <a:latin typeface="Palatino" pitchFamily="2" charset="77"/>
                <a:ea typeface="Palatino" pitchFamily="2" charset="77"/>
              </a:rPr>
              <a:t>lesenden</a:t>
            </a:r>
            <a:r>
              <a:rPr lang="en-US" i="1" u="sng" dirty="0">
                <a:solidFill>
                  <a:srgbClr val="FFC000"/>
                </a:solidFill>
                <a:latin typeface="Palatino" pitchFamily="2" charset="77"/>
                <a:ea typeface="Palatino" pitchFamily="2" charset="77"/>
              </a:rPr>
              <a:t> </a:t>
            </a:r>
            <a:r>
              <a:rPr lang="en-US" i="1" u="sng" dirty="0" err="1">
                <a:solidFill>
                  <a:srgbClr val="FFC000"/>
                </a:solidFill>
                <a:latin typeface="Palatino" pitchFamily="2" charset="77"/>
                <a:ea typeface="Palatino" pitchFamily="2" charset="77"/>
              </a:rPr>
              <a:t>Arbeiters</a:t>
            </a:r>
            <a:r>
              <a:rPr lang="en-US" i="1" u="sng" dirty="0">
                <a:solidFill>
                  <a:srgbClr val="FFC000"/>
                </a:solidFill>
                <a:latin typeface="Palatino" pitchFamily="2" charset="77"/>
                <a:ea typeface="Palatino" pitchFamily="2" charset="77"/>
              </a:rPr>
              <a:t> </a:t>
            </a:r>
            <a:r>
              <a:rPr lang="en-US" u="sng" dirty="0">
                <a:solidFill>
                  <a:srgbClr val="FFC000"/>
                </a:solidFill>
                <a:latin typeface="Palatino" pitchFamily="2" charset="77"/>
                <a:ea typeface="Palatino" pitchFamily="2" charset="77"/>
              </a:rPr>
              <a:t>(</a:t>
            </a:r>
            <a:r>
              <a:rPr lang="en-US" i="1" u="sng" dirty="0">
                <a:solidFill>
                  <a:srgbClr val="FFC000"/>
                </a:solidFill>
                <a:latin typeface="Palatino" pitchFamily="2" charset="77"/>
                <a:ea typeface="Palatino" pitchFamily="2" charset="77"/>
              </a:rPr>
              <a:t>Questions of a Reading Worker</a:t>
            </a:r>
            <a:r>
              <a:rPr lang="en-US" u="sng" dirty="0">
                <a:solidFill>
                  <a:srgbClr val="FFC000"/>
                </a:solidFill>
                <a:latin typeface="Palatino" pitchFamily="2" charset="77"/>
                <a:ea typeface="Palatino" pitchFamily="2" charset="77"/>
              </a:rPr>
              <a:t>)</a:t>
            </a:r>
            <a:r>
              <a:rPr lang="en-US" dirty="0">
                <a:latin typeface="Palatino" pitchFamily="2" charset="77"/>
                <a:ea typeface="Palatino" pitchFamily="2" charset="77"/>
              </a:rPr>
              <a:t>:</a:t>
            </a:r>
          </a:p>
          <a:p>
            <a:endParaRPr lang="en-US" sz="1600" dirty="0">
              <a:latin typeface="Palatino" pitchFamily="2" charset="77"/>
              <a:ea typeface="Palatino" pitchFamily="2" charset="77"/>
            </a:endParaRPr>
          </a:p>
          <a:p>
            <a:endParaRPr lang="en-US" sz="1600" dirty="0">
              <a:latin typeface="Palatino" pitchFamily="2" charset="77"/>
              <a:ea typeface="Palatino" pitchFamily="2" charset="77"/>
            </a:endParaRPr>
          </a:p>
          <a:p>
            <a:endParaRPr lang="en-US" sz="1600" dirty="0">
              <a:latin typeface="Palatino" pitchFamily="2" charset="77"/>
              <a:ea typeface="Palatino" pitchFamily="2" charset="77"/>
            </a:endParaRPr>
          </a:p>
          <a:p>
            <a:endParaRPr lang="en-US" dirty="0"/>
          </a:p>
        </p:txBody>
      </p:sp>
      <p:graphicFrame>
        <p:nvGraphicFramePr>
          <p:cNvPr id="4" name="Table 4">
            <a:extLst>
              <a:ext uri="{FF2B5EF4-FFF2-40B4-BE49-F238E27FC236}">
                <a16:creationId xmlns:a16="http://schemas.microsoft.com/office/drawing/2014/main" id="{998AD70C-DE85-5246-9D48-0A003B65ED67}"/>
              </a:ext>
            </a:extLst>
          </p:cNvPr>
          <p:cNvGraphicFramePr>
            <a:graphicFrameLocks noGrp="1"/>
          </p:cNvGraphicFramePr>
          <p:nvPr>
            <p:extLst>
              <p:ext uri="{D42A27DB-BD31-4B8C-83A1-F6EECF244321}">
                <p14:modId xmlns:p14="http://schemas.microsoft.com/office/powerpoint/2010/main" val="2805841154"/>
              </p:ext>
            </p:extLst>
          </p:nvPr>
        </p:nvGraphicFramePr>
        <p:xfrm>
          <a:off x="1440180" y="3006090"/>
          <a:ext cx="8947149" cy="3646170"/>
        </p:xfrm>
        <a:graphic>
          <a:graphicData uri="http://schemas.openxmlformats.org/drawingml/2006/table">
            <a:tbl>
              <a:tblPr firstRow="1" bandRow="1">
                <a:tableStyleId>{5C22544A-7EE6-4342-B048-85BDC9FD1C3A}</a:tableStyleId>
              </a:tblPr>
              <a:tblGrid>
                <a:gridCol w="4401844">
                  <a:extLst>
                    <a:ext uri="{9D8B030D-6E8A-4147-A177-3AD203B41FA5}">
                      <a16:colId xmlns:a16="http://schemas.microsoft.com/office/drawing/2014/main" val="1829957909"/>
                    </a:ext>
                  </a:extLst>
                </a:gridCol>
                <a:gridCol w="4545305">
                  <a:extLst>
                    <a:ext uri="{9D8B030D-6E8A-4147-A177-3AD203B41FA5}">
                      <a16:colId xmlns:a16="http://schemas.microsoft.com/office/drawing/2014/main" val="3280038061"/>
                    </a:ext>
                  </a:extLst>
                </a:gridCol>
              </a:tblGrid>
              <a:tr h="3646170">
                <a:tc>
                  <a:txBody>
                    <a:bodyPr/>
                    <a:lstStyle/>
                    <a:p>
                      <a:r>
                        <a:rPr lang="en-US" sz="1800" dirty="0" err="1">
                          <a:solidFill>
                            <a:schemeClr val="bg1"/>
                          </a:solidFill>
                          <a:latin typeface="Palatino" pitchFamily="2" charset="77"/>
                          <a:ea typeface="Palatino" pitchFamily="2" charset="77"/>
                        </a:rPr>
                        <a:t>Wer</a:t>
                      </a:r>
                      <a:r>
                        <a:rPr lang="en-US" sz="1800" dirty="0">
                          <a:solidFill>
                            <a:schemeClr val="bg1"/>
                          </a:solidFill>
                          <a:latin typeface="Palatino" pitchFamily="2" charset="77"/>
                          <a:ea typeface="Palatino" pitchFamily="2" charset="77"/>
                        </a:rPr>
                        <a:t> </a:t>
                      </a:r>
                      <a:r>
                        <a:rPr lang="en-US" sz="1800" dirty="0" err="1">
                          <a:solidFill>
                            <a:schemeClr val="bg1"/>
                          </a:solidFill>
                          <a:latin typeface="Palatino" pitchFamily="2" charset="77"/>
                          <a:ea typeface="Palatino" pitchFamily="2" charset="77"/>
                        </a:rPr>
                        <a:t>baute</a:t>
                      </a:r>
                      <a:r>
                        <a:rPr lang="en-US" sz="1800" dirty="0">
                          <a:solidFill>
                            <a:schemeClr val="bg1"/>
                          </a:solidFill>
                          <a:latin typeface="Palatino" pitchFamily="2" charset="77"/>
                          <a:ea typeface="Palatino" pitchFamily="2" charset="77"/>
                        </a:rPr>
                        <a:t> das </a:t>
                      </a:r>
                      <a:r>
                        <a:rPr lang="en-US" sz="1800" dirty="0" err="1">
                          <a:solidFill>
                            <a:schemeClr val="bg1"/>
                          </a:solidFill>
                          <a:latin typeface="Palatino" pitchFamily="2" charset="77"/>
                          <a:ea typeface="Palatino" pitchFamily="2" charset="77"/>
                        </a:rPr>
                        <a:t>siebentorige</a:t>
                      </a:r>
                      <a:r>
                        <a:rPr lang="en-US" sz="1800" dirty="0">
                          <a:solidFill>
                            <a:schemeClr val="bg1"/>
                          </a:solidFill>
                          <a:latin typeface="Palatino" pitchFamily="2" charset="77"/>
                          <a:ea typeface="Palatino" pitchFamily="2" charset="77"/>
                        </a:rPr>
                        <a:t> </a:t>
                      </a:r>
                      <a:r>
                        <a:rPr lang="en-US" sz="1800" dirty="0" err="1">
                          <a:solidFill>
                            <a:schemeClr val="bg1"/>
                          </a:solidFill>
                          <a:latin typeface="Palatino" pitchFamily="2" charset="77"/>
                          <a:ea typeface="Palatino" pitchFamily="2" charset="77"/>
                        </a:rPr>
                        <a:t>Theben</a:t>
                      </a:r>
                      <a:r>
                        <a:rPr lang="en-US" sz="1800" dirty="0">
                          <a:solidFill>
                            <a:schemeClr val="bg1"/>
                          </a:solidFill>
                          <a:latin typeface="Palatino" pitchFamily="2" charset="77"/>
                          <a:ea typeface="Palatino" pitchFamily="2" charset="77"/>
                        </a:rPr>
                        <a:t>?</a:t>
                      </a:r>
                    </a:p>
                    <a:p>
                      <a:r>
                        <a:rPr lang="en-US" sz="1800" dirty="0">
                          <a:solidFill>
                            <a:schemeClr val="bg1"/>
                          </a:solidFill>
                          <a:latin typeface="Palatino" pitchFamily="2" charset="77"/>
                          <a:ea typeface="Palatino" pitchFamily="2" charset="77"/>
                        </a:rPr>
                        <a:t>In den </a:t>
                      </a:r>
                      <a:r>
                        <a:rPr lang="en-US" sz="1800" dirty="0" err="1">
                          <a:solidFill>
                            <a:schemeClr val="bg1"/>
                          </a:solidFill>
                          <a:latin typeface="Palatino" pitchFamily="2" charset="77"/>
                          <a:ea typeface="Palatino" pitchFamily="2" charset="77"/>
                        </a:rPr>
                        <a:t>Büchern</a:t>
                      </a:r>
                      <a:r>
                        <a:rPr lang="en-US" sz="1800" dirty="0">
                          <a:solidFill>
                            <a:schemeClr val="bg1"/>
                          </a:solidFill>
                          <a:latin typeface="Palatino" pitchFamily="2" charset="77"/>
                          <a:ea typeface="Palatino" pitchFamily="2" charset="77"/>
                        </a:rPr>
                        <a:t> </a:t>
                      </a:r>
                      <a:r>
                        <a:rPr lang="en-US" sz="1800" dirty="0" err="1">
                          <a:solidFill>
                            <a:schemeClr val="bg1"/>
                          </a:solidFill>
                          <a:latin typeface="Palatino" pitchFamily="2" charset="77"/>
                          <a:ea typeface="Palatino" pitchFamily="2" charset="77"/>
                        </a:rPr>
                        <a:t>stehen</a:t>
                      </a:r>
                      <a:r>
                        <a:rPr lang="en-US" sz="1800" dirty="0">
                          <a:solidFill>
                            <a:schemeClr val="bg1"/>
                          </a:solidFill>
                          <a:latin typeface="Palatino" pitchFamily="2" charset="77"/>
                          <a:ea typeface="Palatino" pitchFamily="2" charset="77"/>
                        </a:rPr>
                        <a:t> die </a:t>
                      </a:r>
                      <a:r>
                        <a:rPr lang="en-US" sz="1800" dirty="0" err="1">
                          <a:solidFill>
                            <a:schemeClr val="bg1"/>
                          </a:solidFill>
                          <a:latin typeface="Palatino" pitchFamily="2" charset="77"/>
                          <a:ea typeface="Palatino" pitchFamily="2" charset="77"/>
                        </a:rPr>
                        <a:t>Namen</a:t>
                      </a:r>
                      <a:r>
                        <a:rPr lang="en-US" sz="1800" dirty="0">
                          <a:solidFill>
                            <a:schemeClr val="bg1"/>
                          </a:solidFill>
                          <a:latin typeface="Palatino" pitchFamily="2" charset="77"/>
                          <a:ea typeface="Palatino" pitchFamily="2" charset="77"/>
                        </a:rPr>
                        <a:t> von </a:t>
                      </a:r>
                      <a:r>
                        <a:rPr lang="en-US" sz="1800" dirty="0" err="1">
                          <a:solidFill>
                            <a:schemeClr val="bg1"/>
                          </a:solidFill>
                          <a:latin typeface="Palatino" pitchFamily="2" charset="77"/>
                          <a:ea typeface="Palatino" pitchFamily="2" charset="77"/>
                        </a:rPr>
                        <a:t>Königen</a:t>
                      </a:r>
                      <a:r>
                        <a:rPr lang="en-US" sz="1800" dirty="0">
                          <a:solidFill>
                            <a:schemeClr val="bg1"/>
                          </a:solidFill>
                          <a:latin typeface="Palatino" pitchFamily="2" charset="77"/>
                          <a:ea typeface="Palatino" pitchFamily="2" charset="77"/>
                        </a:rPr>
                        <a:t>.</a:t>
                      </a:r>
                    </a:p>
                    <a:p>
                      <a:r>
                        <a:rPr lang="en-US" sz="1800" dirty="0" err="1">
                          <a:solidFill>
                            <a:schemeClr val="bg1"/>
                          </a:solidFill>
                          <a:latin typeface="Palatino" pitchFamily="2" charset="77"/>
                          <a:ea typeface="Palatino" pitchFamily="2" charset="77"/>
                        </a:rPr>
                        <a:t>Haben</a:t>
                      </a:r>
                      <a:r>
                        <a:rPr lang="en-US" sz="1800" dirty="0">
                          <a:solidFill>
                            <a:schemeClr val="bg1"/>
                          </a:solidFill>
                          <a:latin typeface="Palatino" pitchFamily="2" charset="77"/>
                          <a:ea typeface="Palatino" pitchFamily="2" charset="77"/>
                        </a:rPr>
                        <a:t> die </a:t>
                      </a:r>
                      <a:r>
                        <a:rPr lang="en-US" sz="1800" dirty="0" err="1">
                          <a:solidFill>
                            <a:schemeClr val="bg1"/>
                          </a:solidFill>
                          <a:latin typeface="Palatino" pitchFamily="2" charset="77"/>
                          <a:ea typeface="Palatino" pitchFamily="2" charset="77"/>
                        </a:rPr>
                        <a:t>Könige</a:t>
                      </a:r>
                      <a:r>
                        <a:rPr lang="en-US" sz="1800" dirty="0">
                          <a:solidFill>
                            <a:schemeClr val="bg1"/>
                          </a:solidFill>
                          <a:latin typeface="Palatino" pitchFamily="2" charset="77"/>
                          <a:ea typeface="Palatino" pitchFamily="2" charset="77"/>
                        </a:rPr>
                        <a:t> die </a:t>
                      </a:r>
                      <a:r>
                        <a:rPr lang="en-US" sz="1800" dirty="0" err="1">
                          <a:solidFill>
                            <a:schemeClr val="bg1"/>
                          </a:solidFill>
                          <a:latin typeface="Palatino" pitchFamily="2" charset="77"/>
                          <a:ea typeface="Palatino" pitchFamily="2" charset="77"/>
                        </a:rPr>
                        <a:t>Felsbrocken</a:t>
                      </a:r>
                      <a:r>
                        <a:rPr lang="en-US" sz="1800" dirty="0">
                          <a:solidFill>
                            <a:schemeClr val="bg1"/>
                          </a:solidFill>
                          <a:latin typeface="Palatino" pitchFamily="2" charset="77"/>
                          <a:ea typeface="Palatino" pitchFamily="2" charset="77"/>
                        </a:rPr>
                        <a:t> </a:t>
                      </a:r>
                      <a:r>
                        <a:rPr lang="en-US" sz="1800" dirty="0" err="1">
                          <a:solidFill>
                            <a:schemeClr val="bg1"/>
                          </a:solidFill>
                          <a:latin typeface="Palatino" pitchFamily="2" charset="77"/>
                          <a:ea typeface="Palatino" pitchFamily="2" charset="77"/>
                        </a:rPr>
                        <a:t>herbeigeschleppt</a:t>
                      </a:r>
                      <a:r>
                        <a:rPr lang="en-US" sz="1800" dirty="0">
                          <a:solidFill>
                            <a:schemeClr val="bg1"/>
                          </a:solidFill>
                          <a:latin typeface="Palatino" pitchFamily="2" charset="77"/>
                          <a:ea typeface="Palatino" pitchFamily="2" charset="77"/>
                        </a:rPr>
                        <a:t>?</a:t>
                      </a:r>
                    </a:p>
                    <a:p>
                      <a:r>
                        <a:rPr lang="en-US" sz="1800" dirty="0">
                          <a:solidFill>
                            <a:schemeClr val="bg1"/>
                          </a:solidFill>
                          <a:latin typeface="Palatino" pitchFamily="2" charset="77"/>
                          <a:ea typeface="Palatino" pitchFamily="2" charset="77"/>
                        </a:rPr>
                        <a:t>…..</a:t>
                      </a:r>
                    </a:p>
                    <a:p>
                      <a:r>
                        <a:rPr lang="en-US" sz="1800" dirty="0">
                          <a:solidFill>
                            <a:schemeClr val="bg1"/>
                          </a:solidFill>
                          <a:latin typeface="Palatino" pitchFamily="2" charset="77"/>
                          <a:ea typeface="Palatino" pitchFamily="2" charset="77"/>
                        </a:rPr>
                        <a:t>Der </a:t>
                      </a:r>
                      <a:r>
                        <a:rPr lang="en-US" sz="1800" dirty="0" err="1">
                          <a:solidFill>
                            <a:schemeClr val="bg1"/>
                          </a:solidFill>
                          <a:latin typeface="Palatino" pitchFamily="2" charset="77"/>
                          <a:ea typeface="Palatino" pitchFamily="2" charset="77"/>
                        </a:rPr>
                        <a:t>junge</a:t>
                      </a:r>
                      <a:r>
                        <a:rPr lang="en-US" sz="1800" dirty="0">
                          <a:solidFill>
                            <a:schemeClr val="bg1"/>
                          </a:solidFill>
                          <a:latin typeface="Palatino" pitchFamily="2" charset="77"/>
                          <a:ea typeface="Palatino" pitchFamily="2" charset="77"/>
                        </a:rPr>
                        <a:t> Alexander </a:t>
                      </a:r>
                      <a:r>
                        <a:rPr lang="en-US" sz="1800" dirty="0" err="1">
                          <a:solidFill>
                            <a:schemeClr val="bg1"/>
                          </a:solidFill>
                          <a:latin typeface="Palatino" pitchFamily="2" charset="77"/>
                          <a:ea typeface="Palatino" pitchFamily="2" charset="77"/>
                        </a:rPr>
                        <a:t>eroberte</a:t>
                      </a:r>
                      <a:r>
                        <a:rPr lang="en-US" sz="1800" dirty="0">
                          <a:solidFill>
                            <a:schemeClr val="bg1"/>
                          </a:solidFill>
                          <a:latin typeface="Palatino" pitchFamily="2" charset="77"/>
                          <a:ea typeface="Palatino" pitchFamily="2" charset="77"/>
                        </a:rPr>
                        <a:t> </a:t>
                      </a:r>
                      <a:r>
                        <a:rPr lang="en-US" sz="1800" dirty="0" err="1">
                          <a:solidFill>
                            <a:schemeClr val="bg1"/>
                          </a:solidFill>
                          <a:latin typeface="Palatino" pitchFamily="2" charset="77"/>
                          <a:ea typeface="Palatino" pitchFamily="2" charset="77"/>
                        </a:rPr>
                        <a:t>Indien</a:t>
                      </a:r>
                      <a:r>
                        <a:rPr lang="en-US" sz="1800" dirty="0">
                          <a:solidFill>
                            <a:schemeClr val="bg1"/>
                          </a:solidFill>
                          <a:latin typeface="Palatino" pitchFamily="2" charset="77"/>
                          <a:ea typeface="Palatino" pitchFamily="2" charset="77"/>
                        </a:rPr>
                        <a:t>. </a:t>
                      </a:r>
                    </a:p>
                    <a:p>
                      <a:r>
                        <a:rPr lang="en-US" sz="1800" dirty="0">
                          <a:solidFill>
                            <a:schemeClr val="bg1"/>
                          </a:solidFill>
                          <a:latin typeface="Palatino" pitchFamily="2" charset="77"/>
                          <a:ea typeface="Palatino" pitchFamily="2" charset="77"/>
                        </a:rPr>
                        <a:t>Er </a:t>
                      </a:r>
                      <a:r>
                        <a:rPr lang="en-US" sz="1800" dirty="0" err="1">
                          <a:solidFill>
                            <a:schemeClr val="bg1"/>
                          </a:solidFill>
                          <a:latin typeface="Palatino" pitchFamily="2" charset="77"/>
                          <a:ea typeface="Palatino" pitchFamily="2" charset="77"/>
                        </a:rPr>
                        <a:t>allein</a:t>
                      </a:r>
                      <a:r>
                        <a:rPr lang="en-US" sz="1800" dirty="0">
                          <a:solidFill>
                            <a:schemeClr val="bg1"/>
                          </a:solidFill>
                          <a:latin typeface="Palatino" pitchFamily="2" charset="77"/>
                          <a:ea typeface="Palatino" pitchFamily="2" charset="77"/>
                        </a:rPr>
                        <a:t>? </a:t>
                      </a:r>
                    </a:p>
                    <a:p>
                      <a:r>
                        <a:rPr lang="en-US" sz="1800" dirty="0" err="1">
                          <a:solidFill>
                            <a:schemeClr val="bg1"/>
                          </a:solidFill>
                          <a:latin typeface="Palatino" pitchFamily="2" charset="77"/>
                          <a:ea typeface="Palatino" pitchFamily="2" charset="77"/>
                        </a:rPr>
                        <a:t>Cäsar</a:t>
                      </a:r>
                      <a:r>
                        <a:rPr lang="en-US" sz="1800" dirty="0">
                          <a:solidFill>
                            <a:schemeClr val="bg1"/>
                          </a:solidFill>
                          <a:latin typeface="Palatino" pitchFamily="2" charset="77"/>
                          <a:ea typeface="Palatino" pitchFamily="2" charset="77"/>
                        </a:rPr>
                        <a:t> </a:t>
                      </a:r>
                      <a:r>
                        <a:rPr lang="en-US" sz="1800" dirty="0" err="1">
                          <a:solidFill>
                            <a:schemeClr val="bg1"/>
                          </a:solidFill>
                          <a:latin typeface="Palatino" pitchFamily="2" charset="77"/>
                          <a:ea typeface="Palatino" pitchFamily="2" charset="77"/>
                        </a:rPr>
                        <a:t>schlug</a:t>
                      </a:r>
                      <a:r>
                        <a:rPr lang="en-US" sz="1800" dirty="0">
                          <a:solidFill>
                            <a:schemeClr val="bg1"/>
                          </a:solidFill>
                          <a:latin typeface="Palatino" pitchFamily="2" charset="77"/>
                          <a:ea typeface="Palatino" pitchFamily="2" charset="77"/>
                        </a:rPr>
                        <a:t> die </a:t>
                      </a:r>
                      <a:r>
                        <a:rPr lang="en-US" sz="1800" dirty="0" err="1">
                          <a:solidFill>
                            <a:schemeClr val="bg1"/>
                          </a:solidFill>
                          <a:latin typeface="Palatino" pitchFamily="2" charset="77"/>
                          <a:ea typeface="Palatino" pitchFamily="2" charset="77"/>
                        </a:rPr>
                        <a:t>Gallier</a:t>
                      </a:r>
                      <a:r>
                        <a:rPr lang="en-US" sz="1800" dirty="0">
                          <a:solidFill>
                            <a:schemeClr val="bg1"/>
                          </a:solidFill>
                          <a:latin typeface="Palatino" pitchFamily="2" charset="77"/>
                          <a:ea typeface="Palatino" pitchFamily="2" charset="77"/>
                        </a:rPr>
                        <a:t>. </a:t>
                      </a:r>
                    </a:p>
                    <a:p>
                      <a:r>
                        <a:rPr lang="en-US" sz="1800" dirty="0" err="1">
                          <a:solidFill>
                            <a:schemeClr val="bg1"/>
                          </a:solidFill>
                          <a:latin typeface="Palatino" pitchFamily="2" charset="77"/>
                          <a:ea typeface="Palatino" pitchFamily="2" charset="77"/>
                        </a:rPr>
                        <a:t>Hatte</a:t>
                      </a:r>
                      <a:r>
                        <a:rPr lang="en-US" sz="1800" dirty="0">
                          <a:solidFill>
                            <a:schemeClr val="bg1"/>
                          </a:solidFill>
                          <a:latin typeface="Palatino" pitchFamily="2" charset="77"/>
                          <a:ea typeface="Palatino" pitchFamily="2" charset="77"/>
                        </a:rPr>
                        <a:t> er </a:t>
                      </a:r>
                      <a:r>
                        <a:rPr lang="en-US" sz="1800" dirty="0" err="1">
                          <a:solidFill>
                            <a:schemeClr val="bg1"/>
                          </a:solidFill>
                          <a:latin typeface="Palatino" pitchFamily="2" charset="77"/>
                          <a:ea typeface="Palatino" pitchFamily="2" charset="77"/>
                        </a:rPr>
                        <a:t>nicht</a:t>
                      </a:r>
                      <a:r>
                        <a:rPr lang="en-US" sz="1800" dirty="0">
                          <a:solidFill>
                            <a:schemeClr val="bg1"/>
                          </a:solidFill>
                          <a:latin typeface="Palatino" pitchFamily="2" charset="77"/>
                          <a:ea typeface="Palatino" pitchFamily="2" charset="77"/>
                        </a:rPr>
                        <a:t> </a:t>
                      </a:r>
                      <a:r>
                        <a:rPr lang="en-US" sz="1800" dirty="0" err="1">
                          <a:solidFill>
                            <a:schemeClr val="bg1"/>
                          </a:solidFill>
                          <a:latin typeface="Palatino" pitchFamily="2" charset="77"/>
                          <a:ea typeface="Palatino" pitchFamily="2" charset="77"/>
                        </a:rPr>
                        <a:t>wenigstens</a:t>
                      </a:r>
                      <a:r>
                        <a:rPr lang="en-US" sz="1800" dirty="0">
                          <a:solidFill>
                            <a:schemeClr val="bg1"/>
                          </a:solidFill>
                          <a:latin typeface="Palatino" pitchFamily="2" charset="77"/>
                          <a:ea typeface="Palatino" pitchFamily="2" charset="77"/>
                        </a:rPr>
                        <a:t> </a:t>
                      </a:r>
                      <a:r>
                        <a:rPr lang="en-US" sz="1800" dirty="0" err="1">
                          <a:solidFill>
                            <a:schemeClr val="bg1"/>
                          </a:solidFill>
                          <a:latin typeface="Palatino" pitchFamily="2" charset="77"/>
                          <a:ea typeface="Palatino" pitchFamily="2" charset="77"/>
                        </a:rPr>
                        <a:t>einen</a:t>
                      </a:r>
                      <a:r>
                        <a:rPr lang="en-US" sz="1800" dirty="0">
                          <a:solidFill>
                            <a:schemeClr val="bg1"/>
                          </a:solidFill>
                          <a:latin typeface="Palatino" pitchFamily="2" charset="77"/>
                          <a:ea typeface="Palatino" pitchFamily="2" charset="77"/>
                        </a:rPr>
                        <a:t> Koch </a:t>
                      </a:r>
                      <a:r>
                        <a:rPr lang="en-US" sz="1800" dirty="0" err="1">
                          <a:solidFill>
                            <a:schemeClr val="bg1"/>
                          </a:solidFill>
                          <a:latin typeface="Palatino" pitchFamily="2" charset="77"/>
                          <a:ea typeface="Palatino" pitchFamily="2" charset="77"/>
                        </a:rPr>
                        <a:t>bei</a:t>
                      </a:r>
                      <a:r>
                        <a:rPr lang="en-US" sz="1800" dirty="0">
                          <a:solidFill>
                            <a:schemeClr val="bg1"/>
                          </a:solidFill>
                          <a:latin typeface="Palatino" pitchFamily="2" charset="77"/>
                          <a:ea typeface="Palatino" pitchFamily="2" charset="77"/>
                        </a:rPr>
                        <a:t> </a:t>
                      </a:r>
                      <a:r>
                        <a:rPr lang="en-US" sz="1800" dirty="0" err="1">
                          <a:solidFill>
                            <a:schemeClr val="bg1"/>
                          </a:solidFill>
                          <a:latin typeface="Palatino" pitchFamily="2" charset="77"/>
                          <a:ea typeface="Palatino" pitchFamily="2" charset="77"/>
                        </a:rPr>
                        <a:t>sich</a:t>
                      </a:r>
                      <a:r>
                        <a:rPr lang="en-US" sz="1800" dirty="0">
                          <a:solidFill>
                            <a:schemeClr val="bg1"/>
                          </a:solidFill>
                          <a:latin typeface="Palatino" pitchFamily="2" charset="77"/>
                          <a:ea typeface="Palatino" pitchFamily="2" charset="77"/>
                        </a:rPr>
                        <a:t>?</a:t>
                      </a:r>
                    </a:p>
                  </a:txBody>
                  <a:tcPr/>
                </a:tc>
                <a:tc>
                  <a:txBody>
                    <a:bodyPr/>
                    <a:lstStyle/>
                    <a:p>
                      <a:r>
                        <a:rPr lang="en-US" sz="1800" dirty="0">
                          <a:solidFill>
                            <a:schemeClr val="bg1"/>
                          </a:solidFill>
                          <a:latin typeface="Palatino" pitchFamily="2" charset="77"/>
                          <a:ea typeface="Palatino" pitchFamily="2" charset="77"/>
                        </a:rPr>
                        <a:t>Who built seven-gated Thebes?</a:t>
                      </a:r>
                    </a:p>
                    <a:p>
                      <a:r>
                        <a:rPr lang="en-US" sz="1800" dirty="0">
                          <a:solidFill>
                            <a:schemeClr val="bg1"/>
                          </a:solidFill>
                          <a:latin typeface="Palatino" pitchFamily="2" charset="77"/>
                          <a:ea typeface="Palatino" pitchFamily="2" charset="77"/>
                        </a:rPr>
                        <a:t>In the books are the names of kings.</a:t>
                      </a:r>
                    </a:p>
                    <a:p>
                      <a:r>
                        <a:rPr lang="en-US" sz="1800" dirty="0">
                          <a:solidFill>
                            <a:schemeClr val="bg1"/>
                          </a:solidFill>
                          <a:latin typeface="Palatino" pitchFamily="2" charset="77"/>
                          <a:ea typeface="Palatino" pitchFamily="2" charset="77"/>
                        </a:rPr>
                        <a:t>Did the kings drag the boulders there?</a:t>
                      </a:r>
                    </a:p>
                    <a:p>
                      <a:r>
                        <a:rPr lang="en-US" sz="1800" dirty="0">
                          <a:solidFill>
                            <a:schemeClr val="bg1"/>
                          </a:solidFill>
                          <a:latin typeface="Palatino" pitchFamily="2" charset="77"/>
                          <a:ea typeface="Palatino" pitchFamily="2" charset="77"/>
                        </a:rPr>
                        <a:t>…..</a:t>
                      </a:r>
                    </a:p>
                    <a:p>
                      <a:endParaRPr lang="en-US" sz="1800" dirty="0">
                        <a:solidFill>
                          <a:schemeClr val="bg1"/>
                        </a:solidFill>
                        <a:latin typeface="Palatino" pitchFamily="2" charset="77"/>
                        <a:ea typeface="Palatino" pitchFamily="2" charset="77"/>
                      </a:endParaRPr>
                    </a:p>
                    <a:p>
                      <a:endParaRPr lang="en-US" sz="1800" dirty="0">
                        <a:solidFill>
                          <a:schemeClr val="bg1"/>
                        </a:solidFill>
                        <a:latin typeface="Palatino" pitchFamily="2" charset="77"/>
                        <a:ea typeface="Palatino" pitchFamily="2" charset="77"/>
                      </a:endParaRPr>
                    </a:p>
                    <a:p>
                      <a:r>
                        <a:rPr lang="en-US" sz="1800" dirty="0">
                          <a:solidFill>
                            <a:schemeClr val="bg1"/>
                          </a:solidFill>
                          <a:latin typeface="Palatino" pitchFamily="2" charset="77"/>
                          <a:ea typeface="Palatino" pitchFamily="2" charset="77"/>
                        </a:rPr>
                        <a:t>The young Alexander conquered India.</a:t>
                      </a:r>
                    </a:p>
                    <a:p>
                      <a:r>
                        <a:rPr lang="en-US" sz="1800" dirty="0">
                          <a:solidFill>
                            <a:schemeClr val="bg1"/>
                          </a:solidFill>
                          <a:latin typeface="Palatino" pitchFamily="2" charset="77"/>
                          <a:ea typeface="Palatino" pitchFamily="2" charset="77"/>
                        </a:rPr>
                        <a:t>He alone?</a:t>
                      </a:r>
                    </a:p>
                    <a:p>
                      <a:r>
                        <a:rPr lang="en-US" sz="1800" dirty="0">
                          <a:solidFill>
                            <a:schemeClr val="bg1"/>
                          </a:solidFill>
                          <a:latin typeface="Palatino" pitchFamily="2" charset="77"/>
                          <a:ea typeface="Palatino" pitchFamily="2" charset="77"/>
                        </a:rPr>
                        <a:t>Caesar defeated the </a:t>
                      </a:r>
                      <a:r>
                        <a:rPr lang="en-US" sz="1800" dirty="0" err="1">
                          <a:solidFill>
                            <a:schemeClr val="bg1"/>
                          </a:solidFill>
                          <a:latin typeface="Palatino" pitchFamily="2" charset="77"/>
                          <a:ea typeface="Palatino" pitchFamily="2" charset="77"/>
                        </a:rPr>
                        <a:t>Gauls</a:t>
                      </a:r>
                      <a:r>
                        <a:rPr lang="en-US" sz="1800" dirty="0">
                          <a:solidFill>
                            <a:schemeClr val="bg1"/>
                          </a:solidFill>
                          <a:latin typeface="Palatino" pitchFamily="2" charset="77"/>
                          <a:ea typeface="Palatino" pitchFamily="2" charset="77"/>
                        </a:rPr>
                        <a:t>,</a:t>
                      </a:r>
                    </a:p>
                    <a:p>
                      <a:r>
                        <a:rPr lang="en-US" sz="1800" dirty="0">
                          <a:solidFill>
                            <a:schemeClr val="bg1"/>
                          </a:solidFill>
                          <a:latin typeface="Palatino" pitchFamily="2" charset="77"/>
                          <a:ea typeface="Palatino" pitchFamily="2" charset="77"/>
                        </a:rPr>
                        <a:t>Did he not have at least a cook with him?</a:t>
                      </a:r>
                      <a:endParaRPr lang="en-US" dirty="0">
                        <a:solidFill>
                          <a:schemeClr val="bg1"/>
                        </a:solidFill>
                        <a:latin typeface="Palatino" pitchFamily="2" charset="77"/>
                        <a:ea typeface="Palatino" pitchFamily="2" charset="77"/>
                      </a:endParaRPr>
                    </a:p>
                  </a:txBody>
                  <a:tcPr/>
                </a:tc>
                <a:extLst>
                  <a:ext uri="{0D108BD9-81ED-4DB2-BD59-A6C34878D82A}">
                    <a16:rowId xmlns:a16="http://schemas.microsoft.com/office/drawing/2014/main" val="3191729269"/>
                  </a:ext>
                </a:extLst>
              </a:tr>
            </a:tbl>
          </a:graphicData>
        </a:graphic>
      </p:graphicFrame>
    </p:spTree>
    <p:extLst>
      <p:ext uri="{BB962C8B-B14F-4D97-AF65-F5344CB8AC3E}">
        <p14:creationId xmlns:p14="http://schemas.microsoft.com/office/powerpoint/2010/main" val="1098206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 calcmode="lin" valueType="num">
                                      <p:cBhvr additive="base">
                                        <p:cTn id="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checkerboard(across)">
                                      <p:cBhvr>
                                        <p:cTn id="13" dur="5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CDF811-84BB-8742-A578-5DB4AEA56B41}"/>
              </a:ext>
            </a:extLst>
          </p:cNvPr>
          <p:cNvSpPr txBox="1"/>
          <p:nvPr/>
        </p:nvSpPr>
        <p:spPr>
          <a:xfrm>
            <a:off x="2694363" y="122158"/>
            <a:ext cx="6803273"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Cultural Geography, or, the Worlds of Alexander</a:t>
            </a:r>
          </a:p>
        </p:txBody>
      </p:sp>
      <p:sp>
        <p:nvSpPr>
          <p:cNvPr id="4" name="TextBox 3">
            <a:extLst>
              <a:ext uri="{FF2B5EF4-FFF2-40B4-BE49-F238E27FC236}">
                <a16:creationId xmlns:a16="http://schemas.microsoft.com/office/drawing/2014/main" id="{EBBB3725-4714-0842-BFB8-DB7204B13627}"/>
              </a:ext>
            </a:extLst>
          </p:cNvPr>
          <p:cNvSpPr txBox="1"/>
          <p:nvPr/>
        </p:nvSpPr>
        <p:spPr>
          <a:xfrm>
            <a:off x="1005840" y="880110"/>
            <a:ext cx="9269730" cy="646331"/>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Alexander and Priene</a:t>
            </a:r>
          </a:p>
          <a:p>
            <a:r>
              <a:rPr lang="en-US" dirty="0">
                <a:latin typeface="Palatino" pitchFamily="2" charset="77"/>
                <a:ea typeface="Palatino" pitchFamily="2" charset="77"/>
              </a:rPr>
              <a:t>(</a:t>
            </a:r>
            <a:r>
              <a:rPr lang="en-US" i="1" dirty="0" err="1">
                <a:latin typeface="Palatino" pitchFamily="2" charset="77"/>
                <a:ea typeface="Palatino" pitchFamily="2" charset="77"/>
              </a:rPr>
              <a:t>IPriene</a:t>
            </a:r>
            <a:r>
              <a:rPr lang="en-US" i="1" dirty="0">
                <a:latin typeface="Palatino" pitchFamily="2" charset="77"/>
                <a:ea typeface="Palatino" pitchFamily="2" charset="77"/>
              </a:rPr>
              <a:t> </a:t>
            </a:r>
            <a:r>
              <a:rPr lang="en-US" dirty="0">
                <a:latin typeface="Palatino" pitchFamily="2" charset="77"/>
                <a:ea typeface="Palatino" pitchFamily="2" charset="77"/>
              </a:rPr>
              <a:t>1)</a:t>
            </a:r>
          </a:p>
        </p:txBody>
      </p:sp>
      <p:pic>
        <p:nvPicPr>
          <p:cNvPr id="5" name="Picture 4">
            <a:extLst>
              <a:ext uri="{FF2B5EF4-FFF2-40B4-BE49-F238E27FC236}">
                <a16:creationId xmlns:a16="http://schemas.microsoft.com/office/drawing/2014/main" id="{29061F22-675E-8147-B83E-A3B19FACBF42}"/>
              </a:ext>
            </a:extLst>
          </p:cNvPr>
          <p:cNvPicPr>
            <a:picLocks noChangeAspect="1"/>
          </p:cNvPicPr>
          <p:nvPr/>
        </p:nvPicPr>
        <p:blipFill>
          <a:blip r:embed="rId2"/>
          <a:stretch>
            <a:fillRect/>
          </a:stretch>
        </p:blipFill>
        <p:spPr>
          <a:xfrm>
            <a:off x="3451859" y="880110"/>
            <a:ext cx="3615333" cy="5770107"/>
          </a:xfrm>
          <a:prstGeom prst="rect">
            <a:avLst/>
          </a:prstGeom>
        </p:spPr>
      </p:pic>
      <p:pic>
        <p:nvPicPr>
          <p:cNvPr id="7" name="Picture 6">
            <a:extLst>
              <a:ext uri="{FF2B5EF4-FFF2-40B4-BE49-F238E27FC236}">
                <a16:creationId xmlns:a16="http://schemas.microsoft.com/office/drawing/2014/main" id="{27DB9962-CDE4-FA4C-84CB-C8F2740C915D}"/>
              </a:ext>
            </a:extLst>
          </p:cNvPr>
          <p:cNvPicPr>
            <a:picLocks noChangeAspect="1"/>
          </p:cNvPicPr>
          <p:nvPr/>
        </p:nvPicPr>
        <p:blipFill>
          <a:blip r:embed="rId3"/>
          <a:stretch>
            <a:fillRect/>
          </a:stretch>
        </p:blipFill>
        <p:spPr>
          <a:xfrm>
            <a:off x="7067192" y="880110"/>
            <a:ext cx="4294228" cy="5608558"/>
          </a:xfrm>
          <a:prstGeom prst="rect">
            <a:avLst/>
          </a:prstGeom>
        </p:spPr>
      </p:pic>
    </p:spTree>
    <p:extLst>
      <p:ext uri="{BB962C8B-B14F-4D97-AF65-F5344CB8AC3E}">
        <p14:creationId xmlns:p14="http://schemas.microsoft.com/office/powerpoint/2010/main" val="17269062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CDF811-84BB-8742-A578-5DB4AEA56B41}"/>
              </a:ext>
            </a:extLst>
          </p:cNvPr>
          <p:cNvSpPr txBox="1"/>
          <p:nvPr/>
        </p:nvSpPr>
        <p:spPr>
          <a:xfrm>
            <a:off x="2694363" y="122158"/>
            <a:ext cx="6803273"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Cultural Geography, or, the Worlds of Alexander</a:t>
            </a:r>
          </a:p>
        </p:txBody>
      </p:sp>
      <p:sp>
        <p:nvSpPr>
          <p:cNvPr id="4" name="TextBox 3">
            <a:extLst>
              <a:ext uri="{FF2B5EF4-FFF2-40B4-BE49-F238E27FC236}">
                <a16:creationId xmlns:a16="http://schemas.microsoft.com/office/drawing/2014/main" id="{EBBB3725-4714-0842-BFB8-DB7204B13627}"/>
              </a:ext>
            </a:extLst>
          </p:cNvPr>
          <p:cNvSpPr txBox="1"/>
          <p:nvPr/>
        </p:nvSpPr>
        <p:spPr>
          <a:xfrm>
            <a:off x="1131570" y="751344"/>
            <a:ext cx="9269730" cy="5909310"/>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Alexander and Athens</a:t>
            </a:r>
          </a:p>
          <a:p>
            <a:endParaRPr lang="en-US" dirty="0">
              <a:latin typeface="Palatino" pitchFamily="2" charset="77"/>
              <a:ea typeface="Palatino" pitchFamily="2" charset="77"/>
            </a:endParaRPr>
          </a:p>
          <a:p>
            <a:r>
              <a:rPr lang="en-US" u="sng" dirty="0">
                <a:latin typeface="Palatino" pitchFamily="2" charset="77"/>
                <a:ea typeface="Palatino" pitchFamily="2" charset="77"/>
              </a:rPr>
              <a:t>After Granicus (Arrian 1.16.7)</a:t>
            </a:r>
          </a:p>
          <a:p>
            <a:r>
              <a:rPr lang="en-US" dirty="0">
                <a:latin typeface="Palatino" pitchFamily="2" charset="77"/>
                <a:ea typeface="Palatino" pitchFamily="2" charset="77"/>
              </a:rPr>
              <a:t>…the prisoners were sent in chains to Macedonia to hard </a:t>
            </a:r>
            <a:r>
              <a:rPr lang="en-US" dirty="0" err="1">
                <a:latin typeface="Palatino" pitchFamily="2" charset="77"/>
                <a:ea typeface="Palatino" pitchFamily="2" charset="77"/>
              </a:rPr>
              <a:t>labour</a:t>
            </a:r>
            <a:r>
              <a:rPr lang="en-US" dirty="0">
                <a:latin typeface="Palatino" pitchFamily="2" charset="77"/>
                <a:ea typeface="Palatino" pitchFamily="2" charset="77"/>
              </a:rPr>
              <a:t>, because though Greeks they had violated the common resolutions of the Greeks by fighting with barbarians against Greece. He sent to Athens three hundred Persian panoplies to be set up to Athena in the acropolis; he ordered this inscription to be attached: ‘Alexander son of Philip and the Greeks, except the Lacedaemonians, set up these spoils from the barbarians dwelling in Asia’</a:t>
            </a:r>
          </a:p>
          <a:p>
            <a:endParaRPr lang="en-US" dirty="0">
              <a:latin typeface="Palatino" pitchFamily="2" charset="77"/>
              <a:ea typeface="Palatino" pitchFamily="2" charset="77"/>
            </a:endParaRPr>
          </a:p>
          <a:p>
            <a:r>
              <a:rPr lang="en-US" u="sng" dirty="0">
                <a:latin typeface="Palatino" pitchFamily="2" charset="77"/>
                <a:ea typeface="Palatino" pitchFamily="2" charset="77"/>
              </a:rPr>
              <a:t>Before Gaugamela (Arrian 3.6.2)</a:t>
            </a:r>
          </a:p>
          <a:p>
            <a:r>
              <a:rPr lang="en-US" dirty="0">
                <a:latin typeface="Palatino" pitchFamily="2" charset="77"/>
                <a:ea typeface="Palatino" pitchFamily="2" charset="77"/>
              </a:rPr>
              <a:t>“At </a:t>
            </a:r>
            <a:r>
              <a:rPr lang="en-US" dirty="0" err="1">
                <a:latin typeface="Palatino" pitchFamily="2" charset="77"/>
                <a:ea typeface="Palatino" pitchFamily="2" charset="77"/>
              </a:rPr>
              <a:t>Tyre</a:t>
            </a:r>
            <a:r>
              <a:rPr lang="en-US" dirty="0">
                <a:latin typeface="Palatino" pitchFamily="2" charset="77"/>
                <a:ea typeface="Palatino" pitchFamily="2" charset="77"/>
              </a:rPr>
              <a:t> he sacrificed a second time to Heracles and held athletic and musical games.</a:t>
            </a:r>
            <a:r>
              <a:rPr lang="en-US" baseline="30000" dirty="0">
                <a:latin typeface="Palatino" pitchFamily="2" charset="77"/>
                <a:ea typeface="Palatino" pitchFamily="2" charset="77"/>
              </a:rPr>
              <a:t> </a:t>
            </a:r>
            <a:r>
              <a:rPr lang="en-US" dirty="0">
                <a:latin typeface="Palatino" pitchFamily="2" charset="77"/>
                <a:ea typeface="Palatino" pitchFamily="2" charset="77"/>
              </a:rPr>
              <a:t>There the </a:t>
            </a:r>
            <a:r>
              <a:rPr lang="en-US" i="1" dirty="0" err="1">
                <a:latin typeface="Palatino" pitchFamily="2" charset="77"/>
                <a:ea typeface="Palatino" pitchFamily="2" charset="77"/>
              </a:rPr>
              <a:t>Paralus</a:t>
            </a:r>
            <a:r>
              <a:rPr lang="en-US" dirty="0">
                <a:latin typeface="Palatino" pitchFamily="2" charset="77"/>
                <a:ea typeface="Palatino" pitchFamily="2" charset="77"/>
              </a:rPr>
              <a:t> from Athens reached him, bringing Diophantus and Achilles as envoys; the entire crew of the </a:t>
            </a:r>
            <a:r>
              <a:rPr lang="en-US" i="1" dirty="0" err="1">
                <a:latin typeface="Palatino" pitchFamily="2" charset="77"/>
                <a:ea typeface="Palatino" pitchFamily="2" charset="77"/>
              </a:rPr>
              <a:t>Paralus</a:t>
            </a:r>
            <a:r>
              <a:rPr lang="en-US" dirty="0">
                <a:latin typeface="Palatino" pitchFamily="2" charset="77"/>
                <a:ea typeface="Palatino" pitchFamily="2" charset="77"/>
              </a:rPr>
              <a:t> were associated with them in the embassy. They achieved all the objects of their mission; in particular Alexander gave up to the Athenians all the Athenians captured at the Granicus.”</a:t>
            </a:r>
          </a:p>
          <a:p>
            <a:endParaRPr lang="en-US" dirty="0">
              <a:latin typeface="Palatino" pitchFamily="2" charset="77"/>
              <a:ea typeface="Palatino" pitchFamily="2" charset="77"/>
            </a:endParaRPr>
          </a:p>
          <a:p>
            <a:r>
              <a:rPr lang="en-US" u="sng" dirty="0">
                <a:latin typeface="Palatino" pitchFamily="2" charset="77"/>
                <a:ea typeface="Palatino" pitchFamily="2" charset="77"/>
              </a:rPr>
              <a:t>The Exiles’ Decree (324)</a:t>
            </a:r>
          </a:p>
          <a:p>
            <a:r>
              <a:rPr lang="en-US" dirty="0">
                <a:latin typeface="Palatino" pitchFamily="2" charset="77"/>
                <a:ea typeface="Palatino" pitchFamily="2" charset="77"/>
              </a:rPr>
              <a:t>- A direct contravention of the League of Corinth’s terms; deliberately weakening Athens by undermining their colony on Samos. Pre/Post Campaign changes evident.</a:t>
            </a:r>
          </a:p>
          <a:p>
            <a:endParaRPr lang="en-US" dirty="0">
              <a:latin typeface="Palatino" pitchFamily="2" charset="77"/>
              <a:ea typeface="Palatino" pitchFamily="2" charset="77"/>
            </a:endParaRPr>
          </a:p>
        </p:txBody>
      </p:sp>
    </p:spTree>
    <p:extLst>
      <p:ext uri="{BB962C8B-B14F-4D97-AF65-F5344CB8AC3E}">
        <p14:creationId xmlns:p14="http://schemas.microsoft.com/office/powerpoint/2010/main" val="38943485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CDF811-84BB-8742-A578-5DB4AEA56B41}"/>
              </a:ext>
            </a:extLst>
          </p:cNvPr>
          <p:cNvSpPr txBox="1"/>
          <p:nvPr/>
        </p:nvSpPr>
        <p:spPr>
          <a:xfrm>
            <a:off x="2694363" y="122158"/>
            <a:ext cx="6803273"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Cultural Geography, or, the Worlds of Alexander</a:t>
            </a:r>
          </a:p>
        </p:txBody>
      </p:sp>
      <p:sp>
        <p:nvSpPr>
          <p:cNvPr id="4" name="TextBox 3">
            <a:extLst>
              <a:ext uri="{FF2B5EF4-FFF2-40B4-BE49-F238E27FC236}">
                <a16:creationId xmlns:a16="http://schemas.microsoft.com/office/drawing/2014/main" id="{EBBB3725-4714-0842-BFB8-DB7204B13627}"/>
              </a:ext>
            </a:extLst>
          </p:cNvPr>
          <p:cNvSpPr txBox="1"/>
          <p:nvPr/>
        </p:nvSpPr>
        <p:spPr>
          <a:xfrm>
            <a:off x="1131570" y="751344"/>
            <a:ext cx="9269730" cy="5632311"/>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Alexander and the Persian Empire</a:t>
            </a:r>
          </a:p>
          <a:p>
            <a:endParaRPr lang="en-US" dirty="0">
              <a:solidFill>
                <a:srgbClr val="FFC000"/>
              </a:solidFill>
              <a:latin typeface="Palatino" pitchFamily="2" charset="77"/>
              <a:ea typeface="Palatino" pitchFamily="2" charset="77"/>
            </a:endParaRPr>
          </a:p>
          <a:p>
            <a:r>
              <a:rPr lang="en-US" u="sng" dirty="0">
                <a:latin typeface="Palatino" pitchFamily="2" charset="77"/>
                <a:ea typeface="Palatino" pitchFamily="2" charset="77"/>
              </a:rPr>
              <a:t>Arrian 2.14.1-2:</a:t>
            </a:r>
          </a:p>
          <a:p>
            <a:r>
              <a:rPr lang="en-US" dirty="0">
                <a:latin typeface="Palatino" pitchFamily="2" charset="77"/>
                <a:ea typeface="Palatino" pitchFamily="2" charset="77"/>
              </a:rPr>
              <a:t>*While Alexander was still at </a:t>
            </a:r>
            <a:r>
              <a:rPr lang="en-US" dirty="0" err="1">
                <a:latin typeface="Palatino" pitchFamily="2" charset="77"/>
                <a:ea typeface="Palatino" pitchFamily="2" charset="77"/>
              </a:rPr>
              <a:t>Marathus</a:t>
            </a:r>
            <a:r>
              <a:rPr lang="en-US" dirty="0">
                <a:latin typeface="Palatino" pitchFamily="2" charset="77"/>
                <a:ea typeface="Palatino" pitchFamily="2" charset="77"/>
              </a:rPr>
              <a:t>, envoys reached him from Darius, bringing a letter from him… The letter argued as follows: Philip had been in peace and alliance with Artaxerxes, and when </a:t>
            </a:r>
            <a:r>
              <a:rPr lang="en-US" dirty="0" err="1">
                <a:latin typeface="Palatino" pitchFamily="2" charset="77"/>
                <a:ea typeface="Palatino" pitchFamily="2" charset="77"/>
              </a:rPr>
              <a:t>Arses</a:t>
            </a:r>
            <a:r>
              <a:rPr lang="en-US" dirty="0">
                <a:latin typeface="Palatino" pitchFamily="2" charset="77"/>
                <a:ea typeface="Palatino" pitchFamily="2" charset="77"/>
              </a:rPr>
              <a:t> son of Artaxerxes became king, Philip first did wrong to King </a:t>
            </a:r>
            <a:r>
              <a:rPr lang="en-US" dirty="0" err="1">
                <a:latin typeface="Palatino" pitchFamily="2" charset="77"/>
                <a:ea typeface="Palatino" pitchFamily="2" charset="77"/>
              </a:rPr>
              <a:t>Arses</a:t>
            </a:r>
            <a:r>
              <a:rPr lang="en-US" dirty="0">
                <a:latin typeface="Palatino" pitchFamily="2" charset="77"/>
                <a:ea typeface="Palatino" pitchFamily="2" charset="77"/>
              </a:rPr>
              <a:t>, although he had sustained no injury from the Persians.</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Problems</a:t>
            </a:r>
            <a:r>
              <a:rPr lang="en-US"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Persians stereotyped in long Greek tradition: decadence, luxury, cruelty, unmanliness, tyranny.</a:t>
            </a:r>
          </a:p>
          <a:p>
            <a:pPr marL="285750" indent="-285750">
              <a:buFontTx/>
              <a:buChar char="-"/>
            </a:pPr>
            <a:r>
              <a:rPr lang="en-US" dirty="0">
                <a:latin typeface="Palatino" pitchFamily="2" charset="77"/>
                <a:ea typeface="Palatino" pitchFamily="2" charset="77"/>
              </a:rPr>
              <a:t>Even contemporary sources who were with Alexander influenced by pre-existing Greek representations of Persians: Herodotus, Xenophon -&gt; These established representations of the ‘barbarian’ other contaminate our sources at every level (e.g. (especially) Arrian’s portrait of Darius III).</a:t>
            </a:r>
          </a:p>
          <a:p>
            <a:pPr marL="285750" indent="-285750">
              <a:buFontTx/>
              <a:buChar char="-"/>
            </a:pPr>
            <a:r>
              <a:rPr lang="en-US" dirty="0">
                <a:latin typeface="Palatino" pitchFamily="2" charset="77"/>
                <a:ea typeface="Palatino" pitchFamily="2" charset="77"/>
              </a:rPr>
              <a:t>No Persian </a:t>
            </a:r>
            <a:r>
              <a:rPr lang="en-US" i="1" dirty="0">
                <a:latin typeface="Palatino" pitchFamily="2" charset="77"/>
                <a:ea typeface="Palatino" pitchFamily="2" charset="77"/>
              </a:rPr>
              <a:t>historiography</a:t>
            </a:r>
            <a:r>
              <a:rPr lang="en-US" dirty="0">
                <a:latin typeface="Palatino" pitchFamily="2" charset="77"/>
                <a:ea typeface="Palatino" pitchFamily="2" charset="77"/>
              </a:rPr>
              <a:t> as a counterpoint: only scraps of coinage, administrative documents, archaeology (and these esp. scarce under Darius III).</a:t>
            </a:r>
          </a:p>
          <a:p>
            <a:pPr marL="285750" indent="-285750">
              <a:buFontTx/>
              <a:buChar char="-"/>
            </a:pPr>
            <a:r>
              <a:rPr lang="en-US" dirty="0">
                <a:latin typeface="Palatino" pitchFamily="2" charset="77"/>
                <a:ea typeface="Palatino" pitchFamily="2" charset="77"/>
              </a:rPr>
              <a:t>Even modern scholarship (if not so much </a:t>
            </a:r>
            <a:r>
              <a:rPr lang="en-US" i="1" dirty="0">
                <a:latin typeface="Palatino" pitchFamily="2" charset="77"/>
                <a:ea typeface="Palatino" pitchFamily="2" charset="77"/>
              </a:rPr>
              <a:t>current</a:t>
            </a:r>
            <a:r>
              <a:rPr lang="en-US" dirty="0">
                <a:latin typeface="Palatino" pitchFamily="2" charset="77"/>
                <a:ea typeface="Palatino" pitchFamily="2" charset="77"/>
              </a:rPr>
              <a:t> scholarship) has been deeply impacted by ancient prejudices, ”west” vs. “east”; “civilizing” etc.</a:t>
            </a:r>
          </a:p>
          <a:p>
            <a:pPr marL="285750" indent="-285750">
              <a:buFontTx/>
              <a:buChar char="-"/>
            </a:pPr>
            <a:endParaRPr lang="en-US" dirty="0">
              <a:latin typeface="Palatino" pitchFamily="2" charset="77"/>
              <a:ea typeface="Palatino" pitchFamily="2" charset="77"/>
            </a:endParaRPr>
          </a:p>
        </p:txBody>
      </p:sp>
    </p:spTree>
    <p:extLst>
      <p:ext uri="{BB962C8B-B14F-4D97-AF65-F5344CB8AC3E}">
        <p14:creationId xmlns:p14="http://schemas.microsoft.com/office/powerpoint/2010/main" val="28243748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CDF811-84BB-8742-A578-5DB4AEA56B41}"/>
              </a:ext>
            </a:extLst>
          </p:cNvPr>
          <p:cNvSpPr txBox="1"/>
          <p:nvPr/>
        </p:nvSpPr>
        <p:spPr>
          <a:xfrm>
            <a:off x="2694363" y="122158"/>
            <a:ext cx="6803273"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Cultural Geography, or, the Worlds of Alexander</a:t>
            </a:r>
          </a:p>
        </p:txBody>
      </p:sp>
      <p:sp>
        <p:nvSpPr>
          <p:cNvPr id="4" name="TextBox 3">
            <a:extLst>
              <a:ext uri="{FF2B5EF4-FFF2-40B4-BE49-F238E27FC236}">
                <a16:creationId xmlns:a16="http://schemas.microsoft.com/office/drawing/2014/main" id="{EBBB3725-4714-0842-BFB8-DB7204B13627}"/>
              </a:ext>
            </a:extLst>
          </p:cNvPr>
          <p:cNvSpPr txBox="1"/>
          <p:nvPr/>
        </p:nvSpPr>
        <p:spPr>
          <a:xfrm>
            <a:off x="1131570" y="751344"/>
            <a:ext cx="9269730" cy="5632311"/>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Alexander and the Persian Empire: </a:t>
            </a:r>
            <a:r>
              <a:rPr lang="en-US" dirty="0">
                <a:latin typeface="Palatino" pitchFamily="2" charset="77"/>
                <a:ea typeface="Palatino" pitchFamily="2" charset="77"/>
              </a:rPr>
              <a:t>Scholarship:</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Old</a:t>
            </a:r>
            <a:r>
              <a:rPr lang="en-US"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Persian empire as decadent and weak</a:t>
            </a:r>
          </a:p>
          <a:p>
            <a:pPr marL="285750" indent="-285750">
              <a:buFontTx/>
              <a:buChar char="-"/>
            </a:pPr>
            <a:r>
              <a:rPr lang="en-US" dirty="0">
                <a:latin typeface="Palatino" pitchFamily="2" charset="77"/>
                <a:ea typeface="Palatino" pitchFamily="2" charset="77"/>
              </a:rPr>
              <a:t>Darius as cowardly</a:t>
            </a:r>
          </a:p>
          <a:p>
            <a:pPr marL="285750" indent="-285750">
              <a:buFontTx/>
              <a:buChar char="-"/>
            </a:pPr>
            <a:r>
              <a:rPr lang="en-US" dirty="0">
                <a:latin typeface="Palatino" pitchFamily="2" charset="77"/>
                <a:ea typeface="Palatino" pitchFamily="2" charset="77"/>
              </a:rPr>
              <a:t>Un-critical adoption of Greek/Roman biases</a:t>
            </a:r>
          </a:p>
          <a:p>
            <a:pPr marL="285750" indent="-285750">
              <a:buFontTx/>
              <a:buChar char="-"/>
            </a:pPr>
            <a:r>
              <a:rPr lang="en-US" dirty="0">
                <a:latin typeface="Palatino" pitchFamily="2" charset="77"/>
                <a:ea typeface="Palatino" pitchFamily="2" charset="77"/>
              </a:rPr>
              <a:t>Buy-in to “war of liberation”</a:t>
            </a:r>
          </a:p>
          <a:p>
            <a:pPr marL="285750" indent="-285750">
              <a:buFontTx/>
              <a:buChar char="-"/>
            </a:pPr>
            <a:r>
              <a:rPr lang="en-US" dirty="0">
                <a:latin typeface="Palatino" pitchFamily="2" charset="77"/>
                <a:ea typeface="Palatino" pitchFamily="2" charset="77"/>
              </a:rPr>
              <a:t>Alexander as “civilizer”</a:t>
            </a:r>
          </a:p>
          <a:p>
            <a:pPr marL="285750" indent="-285750">
              <a:buFontTx/>
              <a:buChar char="-"/>
            </a:pPr>
            <a:r>
              <a:rPr lang="en-US" dirty="0">
                <a:latin typeface="Palatino" pitchFamily="2" charset="77"/>
                <a:ea typeface="Palatino" pitchFamily="2" charset="77"/>
              </a:rPr>
              <a:t>Alexander’s ”Persianization” as personal flaw</a:t>
            </a:r>
          </a:p>
          <a:p>
            <a:pPr marL="285750" indent="-285750">
              <a:buFontTx/>
              <a:buChar char="-"/>
            </a:pPr>
            <a:r>
              <a:rPr lang="en-US" dirty="0">
                <a:latin typeface="Palatino" pitchFamily="2" charset="77"/>
                <a:ea typeface="Palatino" pitchFamily="2" charset="77"/>
              </a:rPr>
              <a:t>Greek freedom vs. Persian tyranny</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New</a:t>
            </a:r>
            <a:r>
              <a:rPr lang="en-US"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Persian empire as dynamic and resurgent in 2</a:t>
            </a:r>
            <a:r>
              <a:rPr lang="en-US" baseline="30000" dirty="0">
                <a:latin typeface="Palatino" pitchFamily="2" charset="77"/>
                <a:ea typeface="Palatino" pitchFamily="2" charset="77"/>
              </a:rPr>
              <a:t>nd</a:t>
            </a:r>
            <a:r>
              <a:rPr lang="en-US" dirty="0">
                <a:latin typeface="Palatino" pitchFamily="2" charset="77"/>
                <a:ea typeface="Palatino" pitchFamily="2" charset="77"/>
              </a:rPr>
              <a:t> half of 4</a:t>
            </a:r>
            <a:r>
              <a:rPr lang="en-US" baseline="30000" dirty="0">
                <a:latin typeface="Palatino" pitchFamily="2" charset="77"/>
                <a:ea typeface="Palatino" pitchFamily="2" charset="77"/>
              </a:rPr>
              <a:t>th</a:t>
            </a:r>
            <a:r>
              <a:rPr lang="en-US" dirty="0">
                <a:latin typeface="Palatino" pitchFamily="2" charset="77"/>
                <a:ea typeface="Palatino" pitchFamily="2" charset="77"/>
              </a:rPr>
              <a:t> century</a:t>
            </a:r>
          </a:p>
          <a:p>
            <a:pPr marL="285750" indent="-285750">
              <a:buFontTx/>
              <a:buChar char="-"/>
            </a:pPr>
            <a:r>
              <a:rPr lang="en-US" dirty="0">
                <a:latin typeface="Palatino" pitchFamily="2" charset="77"/>
                <a:ea typeface="Palatino" pitchFamily="2" charset="77"/>
              </a:rPr>
              <a:t>Darius as energetic and innovative defender of his empire</a:t>
            </a:r>
          </a:p>
          <a:p>
            <a:pPr marL="285750" indent="-285750">
              <a:buFontTx/>
              <a:buChar char="-"/>
            </a:pPr>
            <a:r>
              <a:rPr lang="en-US" dirty="0">
                <a:latin typeface="Palatino" pitchFamily="2" charset="77"/>
                <a:ea typeface="Palatino" pitchFamily="2" charset="77"/>
              </a:rPr>
              <a:t>A critical awareness of propaganda and biases of sources</a:t>
            </a:r>
          </a:p>
          <a:p>
            <a:pPr marL="285750" indent="-285750">
              <a:buFontTx/>
              <a:buChar char="-"/>
            </a:pPr>
            <a:r>
              <a:rPr lang="en-US" dirty="0">
                <a:latin typeface="Palatino" pitchFamily="2" charset="77"/>
                <a:ea typeface="Palatino" pitchFamily="2" charset="77"/>
              </a:rPr>
              <a:t>Definition of A.’s campaign as expansionist war</a:t>
            </a:r>
          </a:p>
          <a:p>
            <a:pPr marL="285750" indent="-285750">
              <a:buFontTx/>
              <a:buChar char="-"/>
            </a:pPr>
            <a:r>
              <a:rPr lang="en-US" dirty="0">
                <a:latin typeface="Palatino" pitchFamily="2" charset="77"/>
                <a:ea typeface="Palatino" pitchFamily="2" charset="77"/>
              </a:rPr>
              <a:t>Alexander as strategic political pragmatist, not “Persia-lover”</a:t>
            </a:r>
          </a:p>
          <a:p>
            <a:pPr marL="285750" indent="-285750">
              <a:buFontTx/>
              <a:buChar char="-"/>
            </a:pPr>
            <a:r>
              <a:rPr lang="en-US" dirty="0">
                <a:latin typeface="Palatino" pitchFamily="2" charset="77"/>
                <a:ea typeface="Palatino" pitchFamily="2" charset="77"/>
              </a:rPr>
              <a:t>Alexander didn’t </a:t>
            </a:r>
            <a:r>
              <a:rPr lang="en-US" i="1" dirty="0">
                <a:latin typeface="Palatino" pitchFamily="2" charset="77"/>
                <a:ea typeface="Palatino" pitchFamily="2" charset="77"/>
              </a:rPr>
              <a:t>destroy</a:t>
            </a:r>
            <a:r>
              <a:rPr lang="en-US" dirty="0">
                <a:latin typeface="Palatino" pitchFamily="2" charset="77"/>
                <a:ea typeface="Palatino" pitchFamily="2" charset="77"/>
              </a:rPr>
              <a:t> the Persian empire, he conquered it</a:t>
            </a:r>
          </a:p>
          <a:p>
            <a:pPr marL="285750" indent="-285750">
              <a:buFontTx/>
              <a:buChar char="-"/>
            </a:pPr>
            <a:r>
              <a:rPr lang="en-US" dirty="0">
                <a:latin typeface="Palatino" pitchFamily="2" charset="77"/>
                <a:ea typeface="Palatino" pitchFamily="2" charset="77"/>
              </a:rPr>
              <a:t>Contradictions in idea that war was about Greek freedom</a:t>
            </a:r>
          </a:p>
          <a:p>
            <a:endParaRPr lang="en-US" dirty="0">
              <a:latin typeface="Palatino" pitchFamily="2" charset="77"/>
              <a:ea typeface="Palatino" pitchFamily="2" charset="77"/>
            </a:endParaRPr>
          </a:p>
        </p:txBody>
      </p:sp>
    </p:spTree>
    <p:extLst>
      <p:ext uri="{BB962C8B-B14F-4D97-AF65-F5344CB8AC3E}">
        <p14:creationId xmlns:p14="http://schemas.microsoft.com/office/powerpoint/2010/main" val="15837221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CDF811-84BB-8742-A578-5DB4AEA56B41}"/>
              </a:ext>
            </a:extLst>
          </p:cNvPr>
          <p:cNvSpPr txBox="1"/>
          <p:nvPr/>
        </p:nvSpPr>
        <p:spPr>
          <a:xfrm>
            <a:off x="2694363" y="122158"/>
            <a:ext cx="6803273"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Cultural Geography, or, the Worlds of Alexander</a:t>
            </a:r>
          </a:p>
        </p:txBody>
      </p:sp>
      <p:sp>
        <p:nvSpPr>
          <p:cNvPr id="4" name="TextBox 3">
            <a:extLst>
              <a:ext uri="{FF2B5EF4-FFF2-40B4-BE49-F238E27FC236}">
                <a16:creationId xmlns:a16="http://schemas.microsoft.com/office/drawing/2014/main" id="{EBBB3725-4714-0842-BFB8-DB7204B13627}"/>
              </a:ext>
            </a:extLst>
          </p:cNvPr>
          <p:cNvSpPr txBox="1"/>
          <p:nvPr/>
        </p:nvSpPr>
        <p:spPr>
          <a:xfrm>
            <a:off x="1131570" y="751344"/>
            <a:ext cx="9269730" cy="4801314"/>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Case Study: Persepolis</a:t>
            </a:r>
          </a:p>
          <a:p>
            <a:endParaRPr lang="en-US" dirty="0">
              <a:solidFill>
                <a:srgbClr val="FFC000"/>
              </a:solidFill>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Supposedly a strong exception to Alexander’s growing policy of appeasement/conciliation with Persian aristocracy.</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Sources exaggerate the Greek symbolism of destruction of Persepolis Royal palace (Thaïs the Athenian) -&gt; Archaeology shows it was a controlled and deliberate act.</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While it might read one way to a Greek audience, the act also had several readings to a Persian audience:</a:t>
            </a:r>
          </a:p>
          <a:p>
            <a:pPr marL="285750" indent="-285750">
              <a:buFontTx/>
              <a:buChar char="-"/>
            </a:pPr>
            <a:r>
              <a:rPr lang="en-US" dirty="0">
                <a:latin typeface="Palatino" pitchFamily="2" charset="77"/>
                <a:ea typeface="Palatino" pitchFamily="2" charset="77"/>
              </a:rPr>
              <a:t>An attempt to intimidate Darius and his supporters</a:t>
            </a:r>
          </a:p>
          <a:p>
            <a:pPr marL="285750" indent="-285750">
              <a:buFontTx/>
              <a:buChar char="-"/>
            </a:pPr>
            <a:r>
              <a:rPr lang="en-US" dirty="0">
                <a:latin typeface="Palatino" pitchFamily="2" charset="77"/>
                <a:ea typeface="Palatino" pitchFamily="2" charset="77"/>
              </a:rPr>
              <a:t>Preventing any rival from claiming the existing throne</a:t>
            </a:r>
          </a:p>
          <a:p>
            <a:pPr marL="285750" indent="-285750">
              <a:buFontTx/>
              <a:buChar char="-"/>
            </a:pPr>
            <a:r>
              <a:rPr lang="en-US" dirty="0">
                <a:latin typeface="Palatino" pitchFamily="2" charset="77"/>
                <a:ea typeface="Palatino" pitchFamily="2" charset="77"/>
              </a:rPr>
              <a:t>Perhaps signaling a return to the </a:t>
            </a:r>
            <a:r>
              <a:rPr lang="en-US" dirty="0" err="1">
                <a:latin typeface="Palatino" pitchFamily="2" charset="77"/>
                <a:ea typeface="Palatino" pitchFamily="2" charset="77"/>
              </a:rPr>
              <a:t>Teispid</a:t>
            </a:r>
            <a:r>
              <a:rPr lang="en-US" dirty="0">
                <a:latin typeface="Palatino" pitchFamily="2" charset="77"/>
                <a:ea typeface="Palatino" pitchFamily="2" charset="77"/>
              </a:rPr>
              <a:t> royal line (Cyrus the Great, before Darius I)</a:t>
            </a:r>
          </a:p>
          <a:p>
            <a:endParaRPr lang="en-US" dirty="0">
              <a:latin typeface="Palatino" pitchFamily="2" charset="77"/>
              <a:ea typeface="Palatino" pitchFamily="2" charset="77"/>
            </a:endParaRPr>
          </a:p>
          <a:p>
            <a:endParaRPr lang="en-US" dirty="0">
              <a:latin typeface="Palatino" pitchFamily="2" charset="77"/>
              <a:ea typeface="Palatino" pitchFamily="2" charset="77"/>
            </a:endParaRPr>
          </a:p>
          <a:p>
            <a:endParaRPr lang="en-US" dirty="0">
              <a:latin typeface="Palatino" pitchFamily="2" charset="77"/>
              <a:ea typeface="Palatino" pitchFamily="2" charset="77"/>
            </a:endParaRPr>
          </a:p>
          <a:p>
            <a:endParaRPr lang="en-US" dirty="0">
              <a:latin typeface="Palatino" pitchFamily="2" charset="77"/>
              <a:ea typeface="Palatino" pitchFamily="2" charset="77"/>
            </a:endParaRPr>
          </a:p>
        </p:txBody>
      </p:sp>
    </p:spTree>
    <p:extLst>
      <p:ext uri="{BB962C8B-B14F-4D97-AF65-F5344CB8AC3E}">
        <p14:creationId xmlns:p14="http://schemas.microsoft.com/office/powerpoint/2010/main" val="1471153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D04A34-AD60-5A4F-85D7-CEE9343F0C10}"/>
              </a:ext>
            </a:extLst>
          </p:cNvPr>
          <p:cNvSpPr txBox="1"/>
          <p:nvPr/>
        </p:nvSpPr>
        <p:spPr>
          <a:xfrm>
            <a:off x="1181100" y="629543"/>
            <a:ext cx="9829800" cy="5632311"/>
          </a:xfrm>
          <a:prstGeom prst="rect">
            <a:avLst/>
          </a:prstGeom>
          <a:noFill/>
        </p:spPr>
        <p:txBody>
          <a:bodyPr wrap="square" rtlCol="0">
            <a:spAutoFit/>
          </a:bodyPr>
          <a:lstStyle/>
          <a:p>
            <a:r>
              <a:rPr lang="en-US" dirty="0">
                <a:latin typeface="Palatino" pitchFamily="2" charset="77"/>
                <a:ea typeface="Palatino" pitchFamily="2" charset="77"/>
              </a:rPr>
              <a:t>1) </a:t>
            </a:r>
            <a:r>
              <a:rPr lang="en-US" dirty="0">
                <a:solidFill>
                  <a:srgbClr val="FFC000"/>
                </a:solidFill>
                <a:latin typeface="Palatino" pitchFamily="2" charset="77"/>
                <a:ea typeface="Palatino" pitchFamily="2" charset="77"/>
              </a:rPr>
              <a:t>The Army</a:t>
            </a:r>
          </a:p>
          <a:p>
            <a:pPr marL="285750" indent="-285750">
              <a:buFontTx/>
              <a:buChar char="-"/>
            </a:pPr>
            <a:r>
              <a:rPr lang="en-US" dirty="0">
                <a:latin typeface="Palatino" pitchFamily="2" charset="77"/>
                <a:ea typeface="Palatino" pitchFamily="2" charset="77"/>
              </a:rPr>
              <a:t>Structure</a:t>
            </a:r>
          </a:p>
          <a:p>
            <a:pPr marL="285750" indent="-285750">
              <a:buFontTx/>
              <a:buChar char="-"/>
            </a:pPr>
            <a:r>
              <a:rPr lang="en-US" dirty="0">
                <a:latin typeface="Palatino" pitchFamily="2" charset="77"/>
                <a:ea typeface="Palatino" pitchFamily="2" charset="77"/>
              </a:rPr>
              <a:t>Training</a:t>
            </a:r>
          </a:p>
          <a:p>
            <a:pPr marL="285750" indent="-285750">
              <a:buFontTx/>
              <a:buChar char="-"/>
            </a:pPr>
            <a:r>
              <a:rPr lang="en-US" dirty="0">
                <a:latin typeface="Palatino" pitchFamily="2" charset="77"/>
                <a:ea typeface="Palatino" pitchFamily="2" charset="77"/>
              </a:rPr>
              <a:t>Experience</a:t>
            </a:r>
          </a:p>
          <a:p>
            <a:pPr marL="285750" indent="-285750">
              <a:buFontTx/>
              <a:buChar char="-"/>
            </a:pPr>
            <a:r>
              <a:rPr lang="en-US" dirty="0">
                <a:latin typeface="Palatino" pitchFamily="2" charset="77"/>
                <a:ea typeface="Palatino" pitchFamily="2" charset="77"/>
              </a:rPr>
              <a:t>Logistics</a:t>
            </a:r>
          </a:p>
          <a:p>
            <a:r>
              <a:rPr lang="en-US" dirty="0">
                <a:latin typeface="Palatino" pitchFamily="2" charset="77"/>
                <a:ea typeface="Palatino" pitchFamily="2" charset="77"/>
              </a:rPr>
              <a:t>2) </a:t>
            </a:r>
            <a:r>
              <a:rPr lang="en-US" dirty="0">
                <a:solidFill>
                  <a:srgbClr val="FFC000"/>
                </a:solidFill>
                <a:latin typeface="Palatino" pitchFamily="2" charset="77"/>
                <a:ea typeface="Palatino" pitchFamily="2" charset="77"/>
              </a:rPr>
              <a:t>Strategy</a:t>
            </a:r>
          </a:p>
          <a:p>
            <a:pPr marL="285750" indent="-285750">
              <a:buFontTx/>
              <a:buChar char="-"/>
            </a:pPr>
            <a:r>
              <a:rPr lang="en-US" dirty="0">
                <a:latin typeface="Palatino" pitchFamily="2" charset="77"/>
                <a:ea typeface="Palatino" pitchFamily="2" charset="77"/>
              </a:rPr>
              <a:t>When, where, and how to engage an enemy</a:t>
            </a:r>
          </a:p>
          <a:p>
            <a:pPr marL="285750" indent="-285750">
              <a:buFontTx/>
              <a:buChar char="-"/>
            </a:pPr>
            <a:r>
              <a:rPr lang="en-US" dirty="0">
                <a:latin typeface="Palatino" pitchFamily="2" charset="77"/>
                <a:ea typeface="Palatino" pitchFamily="2" charset="77"/>
              </a:rPr>
              <a:t>Which enemy?</a:t>
            </a:r>
          </a:p>
          <a:p>
            <a:pPr marL="285750" indent="-285750">
              <a:buFontTx/>
              <a:buChar char="-"/>
            </a:pPr>
            <a:r>
              <a:rPr lang="en-US" dirty="0">
                <a:latin typeface="Palatino" pitchFamily="2" charset="77"/>
                <a:ea typeface="Palatino" pitchFamily="2" charset="77"/>
              </a:rPr>
              <a:t>Capitalizing on your strengths and enemy weaknesses</a:t>
            </a:r>
          </a:p>
          <a:p>
            <a:pPr marL="285750" indent="-285750">
              <a:buFontTx/>
              <a:buChar char="-"/>
            </a:pPr>
            <a:r>
              <a:rPr lang="en-US" dirty="0">
                <a:latin typeface="Palatino" pitchFamily="2" charset="77"/>
                <a:ea typeface="Palatino" pitchFamily="2" charset="77"/>
              </a:rPr>
              <a:t>Luck</a:t>
            </a:r>
          </a:p>
          <a:p>
            <a:r>
              <a:rPr lang="en-US" dirty="0">
                <a:latin typeface="Palatino" pitchFamily="2" charset="77"/>
                <a:ea typeface="Palatino" pitchFamily="2" charset="77"/>
              </a:rPr>
              <a:t>3) </a:t>
            </a:r>
            <a:r>
              <a:rPr lang="en-US" dirty="0">
                <a:solidFill>
                  <a:srgbClr val="FFC000"/>
                </a:solidFill>
                <a:latin typeface="Palatino" pitchFamily="2" charset="77"/>
                <a:ea typeface="Palatino" pitchFamily="2" charset="77"/>
              </a:rPr>
              <a:t>Tactics</a:t>
            </a:r>
          </a:p>
          <a:p>
            <a:pPr marL="285750" indent="-285750">
              <a:buFontTx/>
              <a:buChar char="-"/>
            </a:pPr>
            <a:r>
              <a:rPr lang="en-US" dirty="0">
                <a:latin typeface="Palatino" pitchFamily="2" charset="77"/>
                <a:ea typeface="Palatino" pitchFamily="2" charset="77"/>
              </a:rPr>
              <a:t>Implementing all of the above in real-time</a:t>
            </a:r>
          </a:p>
          <a:p>
            <a:pPr marL="285750" indent="-285750">
              <a:buFontTx/>
              <a:buChar char="-"/>
            </a:pPr>
            <a:r>
              <a:rPr lang="en-US" dirty="0">
                <a:latin typeface="Palatino" pitchFamily="2" charset="77"/>
                <a:ea typeface="Palatino" pitchFamily="2" charset="77"/>
              </a:rPr>
              <a:t>Leadership, Delegation, Communication</a:t>
            </a:r>
          </a:p>
          <a:p>
            <a:pPr marL="285750" indent="-285750">
              <a:buFontTx/>
              <a:buChar char="-"/>
            </a:pPr>
            <a:r>
              <a:rPr lang="en-US" dirty="0">
                <a:latin typeface="Palatino" pitchFamily="2" charset="77"/>
                <a:ea typeface="Palatino" pitchFamily="2" charset="77"/>
              </a:rPr>
              <a:t>Quick Decision-Making (Boldness; Decisiveness) </a:t>
            </a:r>
          </a:p>
          <a:p>
            <a:r>
              <a:rPr lang="en-US" dirty="0">
                <a:latin typeface="Palatino" pitchFamily="2" charset="77"/>
                <a:ea typeface="Palatino" pitchFamily="2" charset="77"/>
              </a:rPr>
              <a:t>4) </a:t>
            </a:r>
            <a:r>
              <a:rPr lang="en-US" dirty="0">
                <a:solidFill>
                  <a:srgbClr val="FFC000"/>
                </a:solidFill>
                <a:latin typeface="Palatino" pitchFamily="2" charset="77"/>
                <a:ea typeface="Palatino" pitchFamily="2" charset="77"/>
              </a:rPr>
              <a:t>Politics</a:t>
            </a:r>
          </a:p>
          <a:p>
            <a:pPr marL="285750" indent="-285750">
              <a:buFontTx/>
              <a:buChar char="-"/>
            </a:pPr>
            <a:r>
              <a:rPr lang="en-US" dirty="0">
                <a:latin typeface="Palatino" pitchFamily="2" charset="77"/>
                <a:ea typeface="Palatino" pitchFamily="2" charset="77"/>
              </a:rPr>
              <a:t>Contextualizing the Military </a:t>
            </a:r>
          </a:p>
          <a:p>
            <a:pPr marL="285750" indent="-285750">
              <a:buFontTx/>
              <a:buChar char="-"/>
            </a:pPr>
            <a:r>
              <a:rPr lang="en-US" dirty="0">
                <a:latin typeface="Palatino" pitchFamily="2" charset="77"/>
                <a:ea typeface="Palatino" pitchFamily="2" charset="77"/>
              </a:rPr>
              <a:t>Leadership </a:t>
            </a:r>
          </a:p>
          <a:p>
            <a:pPr marL="285750" indent="-285750">
              <a:buFontTx/>
              <a:buChar char="-"/>
            </a:pPr>
            <a:endParaRPr lang="en-US" dirty="0">
              <a:latin typeface="Palatino" pitchFamily="2" charset="77"/>
              <a:ea typeface="Palatino" pitchFamily="2" charset="77"/>
            </a:endParaRPr>
          </a:p>
          <a:p>
            <a:r>
              <a:rPr lang="en-US" dirty="0">
                <a:latin typeface="Palatino" pitchFamily="2" charset="77"/>
                <a:ea typeface="Palatino" pitchFamily="2" charset="77"/>
              </a:rPr>
              <a:t>*Finally -&gt; </a:t>
            </a:r>
            <a:r>
              <a:rPr lang="en-US" i="1" dirty="0">
                <a:solidFill>
                  <a:srgbClr val="FFC000"/>
                </a:solidFill>
                <a:latin typeface="Palatino" pitchFamily="2" charset="77"/>
                <a:ea typeface="Palatino" pitchFamily="2" charset="77"/>
              </a:rPr>
              <a:t>Historicizing</a:t>
            </a:r>
            <a:r>
              <a:rPr lang="en-US" dirty="0">
                <a:latin typeface="Palatino" pitchFamily="2" charset="77"/>
                <a:ea typeface="Palatino" pitchFamily="2" charset="77"/>
              </a:rPr>
              <a:t> all of the above</a:t>
            </a:r>
          </a:p>
          <a:p>
            <a:endParaRPr lang="en-US" dirty="0"/>
          </a:p>
        </p:txBody>
      </p:sp>
      <p:sp>
        <p:nvSpPr>
          <p:cNvPr id="3" name="TextBox 2">
            <a:extLst>
              <a:ext uri="{FF2B5EF4-FFF2-40B4-BE49-F238E27FC236}">
                <a16:creationId xmlns:a16="http://schemas.microsoft.com/office/drawing/2014/main" id="{FCCDF811-84BB-8742-A578-5DB4AEA56B41}"/>
              </a:ext>
            </a:extLst>
          </p:cNvPr>
          <p:cNvSpPr txBox="1"/>
          <p:nvPr/>
        </p:nvSpPr>
        <p:spPr>
          <a:xfrm>
            <a:off x="2768166" y="167878"/>
            <a:ext cx="665566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Military History of Alexander: How to Write it?</a:t>
            </a:r>
          </a:p>
        </p:txBody>
      </p:sp>
    </p:spTree>
    <p:extLst>
      <p:ext uri="{BB962C8B-B14F-4D97-AF65-F5344CB8AC3E}">
        <p14:creationId xmlns:p14="http://schemas.microsoft.com/office/powerpoint/2010/main" val="3290804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D04A34-AD60-5A4F-85D7-CEE9343F0C10}"/>
              </a:ext>
            </a:extLst>
          </p:cNvPr>
          <p:cNvSpPr txBox="1"/>
          <p:nvPr/>
        </p:nvSpPr>
        <p:spPr>
          <a:xfrm>
            <a:off x="1181100" y="629543"/>
            <a:ext cx="9829800" cy="4801314"/>
          </a:xfrm>
          <a:prstGeom prst="rect">
            <a:avLst/>
          </a:prstGeom>
          <a:noFill/>
        </p:spPr>
        <p:txBody>
          <a:bodyPr wrap="square" rtlCol="0">
            <a:spAutoFit/>
          </a:bodyPr>
          <a:lstStyle/>
          <a:p>
            <a:endParaRPr lang="en-US" dirty="0">
              <a:solidFill>
                <a:srgbClr val="FFC000"/>
              </a:solidFill>
              <a:latin typeface="Palatino" pitchFamily="2" charset="77"/>
              <a:ea typeface="Palatino" pitchFamily="2" charset="77"/>
            </a:endParaRPr>
          </a:p>
          <a:p>
            <a:r>
              <a:rPr lang="en-US" dirty="0">
                <a:solidFill>
                  <a:srgbClr val="FFC000"/>
                </a:solidFill>
                <a:latin typeface="Palatino" pitchFamily="2" charset="77"/>
                <a:ea typeface="Palatino" pitchFamily="2" charset="77"/>
              </a:rPr>
              <a:t>More Approaches</a:t>
            </a:r>
            <a:r>
              <a:rPr lang="en-US"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Experiential</a:t>
            </a:r>
          </a:p>
          <a:p>
            <a:pPr marL="285750" indent="-285750">
              <a:buFontTx/>
              <a:buChar char="-"/>
            </a:pPr>
            <a:r>
              <a:rPr lang="en-US" dirty="0">
                <a:latin typeface="Palatino" pitchFamily="2" charset="77"/>
                <a:ea typeface="Palatino" pitchFamily="2" charset="77"/>
              </a:rPr>
              <a:t>Experimental </a:t>
            </a:r>
          </a:p>
          <a:p>
            <a:pPr marL="285750" indent="-285750">
              <a:buFontTx/>
              <a:buChar char="-"/>
            </a:pPr>
            <a:r>
              <a:rPr lang="en-US" dirty="0">
                <a:latin typeface="Palatino" pitchFamily="2" charset="77"/>
                <a:ea typeface="Palatino" pitchFamily="2" charset="77"/>
              </a:rPr>
              <a:t>Comparative</a:t>
            </a:r>
          </a:p>
          <a:p>
            <a:pPr marL="285750" indent="-285750">
              <a:buFontTx/>
              <a:buChar char="-"/>
            </a:pPr>
            <a:r>
              <a:rPr lang="en-US" dirty="0">
                <a:latin typeface="Palatino" pitchFamily="2" charset="77"/>
                <a:ea typeface="Palatino" pitchFamily="2" charset="77"/>
              </a:rPr>
              <a:t>Realist vs. Idealist</a:t>
            </a:r>
          </a:p>
          <a:p>
            <a:pPr marL="285750" indent="-285750">
              <a:buFontTx/>
              <a:buChar char="-"/>
            </a:pPr>
            <a:r>
              <a:rPr lang="en-US" dirty="0">
                <a:latin typeface="Palatino" pitchFamily="2" charset="77"/>
                <a:ea typeface="Palatino" pitchFamily="2" charset="77"/>
              </a:rPr>
              <a:t>Other Perspectives (Resistance; Non Greco-Roman sources)</a:t>
            </a:r>
          </a:p>
          <a:p>
            <a:pPr marL="285750" indent="-285750">
              <a:buFontTx/>
              <a:buChar char="-"/>
            </a:pPr>
            <a:r>
              <a:rPr lang="en-US" dirty="0">
                <a:latin typeface="Palatino" pitchFamily="2" charset="77"/>
                <a:ea typeface="Palatino" pitchFamily="2" charset="77"/>
              </a:rPr>
              <a:t>A Military History from Below?</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What are some </a:t>
            </a:r>
            <a:r>
              <a:rPr lang="en-US" i="1" dirty="0">
                <a:latin typeface="Palatino" pitchFamily="2" charset="77"/>
                <a:ea typeface="Palatino" pitchFamily="2" charset="77"/>
              </a:rPr>
              <a:t>obstacles</a:t>
            </a:r>
            <a:r>
              <a:rPr lang="en-US" dirty="0">
                <a:latin typeface="Palatino" pitchFamily="2" charset="77"/>
                <a:ea typeface="Palatino" pitchFamily="2" charset="77"/>
              </a:rPr>
              <a:t> to writing an objective military history of Alexander’s conquests?</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Q</a:t>
            </a:r>
            <a:r>
              <a:rPr lang="en-US" dirty="0">
                <a:latin typeface="Palatino" pitchFamily="2" charset="77"/>
                <a:ea typeface="Palatino" pitchFamily="2" charset="77"/>
              </a:rPr>
              <a:t>) Can a military history of Alexander be situated in the </a:t>
            </a:r>
            <a:r>
              <a:rPr lang="en-US" i="1" dirty="0">
                <a:latin typeface="Palatino" pitchFamily="2" charset="77"/>
                <a:ea typeface="Palatino" pitchFamily="2" charset="77"/>
              </a:rPr>
              <a:t>longue durée</a:t>
            </a:r>
            <a:r>
              <a:rPr lang="en-US" dirty="0">
                <a:latin typeface="Palatino" pitchFamily="2" charset="77"/>
                <a:ea typeface="Palatino" pitchFamily="2" charset="77"/>
              </a:rPr>
              <a:t>?</a:t>
            </a:r>
          </a:p>
          <a:p>
            <a:endParaRPr lang="en-US" dirty="0">
              <a:latin typeface="Palatino" pitchFamily="2" charset="77"/>
              <a:ea typeface="Palatino" pitchFamily="2" charset="77"/>
            </a:endParaRPr>
          </a:p>
          <a:p>
            <a:endParaRPr lang="en-US" dirty="0">
              <a:latin typeface="Palatino" pitchFamily="2" charset="77"/>
              <a:ea typeface="Palatino" pitchFamily="2" charset="77"/>
            </a:endParaRPr>
          </a:p>
          <a:p>
            <a:endParaRPr lang="en-US" dirty="0"/>
          </a:p>
          <a:p>
            <a:endParaRPr lang="en-US" dirty="0"/>
          </a:p>
          <a:p>
            <a:pPr marL="285750" indent="-285750">
              <a:buFontTx/>
              <a:buChar char="-"/>
            </a:pPr>
            <a:endParaRPr lang="en-US" dirty="0"/>
          </a:p>
        </p:txBody>
      </p:sp>
      <p:sp>
        <p:nvSpPr>
          <p:cNvPr id="3" name="TextBox 2">
            <a:extLst>
              <a:ext uri="{FF2B5EF4-FFF2-40B4-BE49-F238E27FC236}">
                <a16:creationId xmlns:a16="http://schemas.microsoft.com/office/drawing/2014/main" id="{FCCDF811-84BB-8742-A578-5DB4AEA56B41}"/>
              </a:ext>
            </a:extLst>
          </p:cNvPr>
          <p:cNvSpPr txBox="1"/>
          <p:nvPr/>
        </p:nvSpPr>
        <p:spPr>
          <a:xfrm>
            <a:off x="2768166" y="167878"/>
            <a:ext cx="665566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Military History of Alexander: How to Write it?</a:t>
            </a:r>
          </a:p>
        </p:txBody>
      </p:sp>
    </p:spTree>
    <p:extLst>
      <p:ext uri="{BB962C8B-B14F-4D97-AF65-F5344CB8AC3E}">
        <p14:creationId xmlns:p14="http://schemas.microsoft.com/office/powerpoint/2010/main" val="9069529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97FB6E0-1EE5-6142-BDC5-57F61C0D0DAB}"/>
              </a:ext>
            </a:extLst>
          </p:cNvPr>
          <p:cNvPicPr>
            <a:picLocks noChangeAspect="1"/>
          </p:cNvPicPr>
          <p:nvPr/>
        </p:nvPicPr>
        <p:blipFill>
          <a:blip r:embed="rId2"/>
          <a:stretch>
            <a:fillRect/>
          </a:stretch>
        </p:blipFill>
        <p:spPr>
          <a:xfrm>
            <a:off x="942254" y="0"/>
            <a:ext cx="3198031" cy="6858000"/>
          </a:xfrm>
          <a:prstGeom prst="rect">
            <a:avLst/>
          </a:prstGeom>
        </p:spPr>
      </p:pic>
      <p:pic>
        <p:nvPicPr>
          <p:cNvPr id="5" name="Picture 4">
            <a:extLst>
              <a:ext uri="{FF2B5EF4-FFF2-40B4-BE49-F238E27FC236}">
                <a16:creationId xmlns:a16="http://schemas.microsoft.com/office/drawing/2014/main" id="{F3E567BB-8F39-3D4B-A74B-19D0BEFDCB01}"/>
              </a:ext>
            </a:extLst>
          </p:cNvPr>
          <p:cNvPicPr>
            <a:picLocks noChangeAspect="1"/>
          </p:cNvPicPr>
          <p:nvPr/>
        </p:nvPicPr>
        <p:blipFill>
          <a:blip r:embed="rId3"/>
          <a:stretch>
            <a:fillRect/>
          </a:stretch>
        </p:blipFill>
        <p:spPr>
          <a:xfrm>
            <a:off x="4140285" y="0"/>
            <a:ext cx="3198031" cy="6858000"/>
          </a:xfrm>
          <a:prstGeom prst="rect">
            <a:avLst/>
          </a:prstGeom>
        </p:spPr>
      </p:pic>
      <p:pic>
        <p:nvPicPr>
          <p:cNvPr id="7" name="Picture 6">
            <a:extLst>
              <a:ext uri="{FF2B5EF4-FFF2-40B4-BE49-F238E27FC236}">
                <a16:creationId xmlns:a16="http://schemas.microsoft.com/office/drawing/2014/main" id="{341FDC09-DA6D-754C-ACD2-00D3FB905802}"/>
              </a:ext>
            </a:extLst>
          </p:cNvPr>
          <p:cNvPicPr>
            <a:picLocks noChangeAspect="1"/>
          </p:cNvPicPr>
          <p:nvPr/>
        </p:nvPicPr>
        <p:blipFill>
          <a:blip r:embed="rId4"/>
          <a:stretch>
            <a:fillRect/>
          </a:stretch>
        </p:blipFill>
        <p:spPr>
          <a:xfrm>
            <a:off x="7338316" y="0"/>
            <a:ext cx="3198031" cy="6858000"/>
          </a:xfrm>
          <a:prstGeom prst="rect">
            <a:avLst/>
          </a:prstGeom>
        </p:spPr>
      </p:pic>
    </p:spTree>
    <p:extLst>
      <p:ext uri="{BB962C8B-B14F-4D97-AF65-F5344CB8AC3E}">
        <p14:creationId xmlns:p14="http://schemas.microsoft.com/office/powerpoint/2010/main" val="1149844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1C36EE5-9AFF-014D-AF25-C1AC28677EBB}"/>
              </a:ext>
            </a:extLst>
          </p:cNvPr>
          <p:cNvPicPr>
            <a:picLocks noChangeAspect="1"/>
          </p:cNvPicPr>
          <p:nvPr/>
        </p:nvPicPr>
        <p:blipFill>
          <a:blip r:embed="rId2"/>
          <a:stretch>
            <a:fillRect/>
          </a:stretch>
        </p:blipFill>
        <p:spPr>
          <a:xfrm>
            <a:off x="1010834" y="0"/>
            <a:ext cx="3198031" cy="6858000"/>
          </a:xfrm>
          <a:prstGeom prst="rect">
            <a:avLst/>
          </a:prstGeom>
        </p:spPr>
      </p:pic>
      <p:pic>
        <p:nvPicPr>
          <p:cNvPr id="8" name="Picture 7">
            <a:extLst>
              <a:ext uri="{FF2B5EF4-FFF2-40B4-BE49-F238E27FC236}">
                <a16:creationId xmlns:a16="http://schemas.microsoft.com/office/drawing/2014/main" id="{253D96F1-EAE9-F64B-BFC1-0AA6E9E36385}"/>
              </a:ext>
            </a:extLst>
          </p:cNvPr>
          <p:cNvPicPr>
            <a:picLocks noChangeAspect="1"/>
          </p:cNvPicPr>
          <p:nvPr/>
        </p:nvPicPr>
        <p:blipFill>
          <a:blip r:embed="rId3"/>
          <a:stretch>
            <a:fillRect/>
          </a:stretch>
        </p:blipFill>
        <p:spPr>
          <a:xfrm>
            <a:off x="4208865" y="0"/>
            <a:ext cx="3198031" cy="6858000"/>
          </a:xfrm>
          <a:prstGeom prst="rect">
            <a:avLst/>
          </a:prstGeom>
        </p:spPr>
      </p:pic>
      <p:pic>
        <p:nvPicPr>
          <p:cNvPr id="10" name="Picture 9">
            <a:extLst>
              <a:ext uri="{FF2B5EF4-FFF2-40B4-BE49-F238E27FC236}">
                <a16:creationId xmlns:a16="http://schemas.microsoft.com/office/drawing/2014/main" id="{44B24DDF-D3A5-3C4A-A575-F1F65E201A46}"/>
              </a:ext>
            </a:extLst>
          </p:cNvPr>
          <p:cNvPicPr>
            <a:picLocks noChangeAspect="1"/>
          </p:cNvPicPr>
          <p:nvPr/>
        </p:nvPicPr>
        <p:blipFill>
          <a:blip r:embed="rId4"/>
          <a:stretch>
            <a:fillRect/>
          </a:stretch>
        </p:blipFill>
        <p:spPr>
          <a:xfrm>
            <a:off x="7406896" y="0"/>
            <a:ext cx="3198031" cy="6858000"/>
          </a:xfrm>
          <a:prstGeom prst="rect">
            <a:avLst/>
          </a:prstGeom>
        </p:spPr>
      </p:pic>
    </p:spTree>
    <p:extLst>
      <p:ext uri="{BB962C8B-B14F-4D97-AF65-F5344CB8AC3E}">
        <p14:creationId xmlns:p14="http://schemas.microsoft.com/office/powerpoint/2010/main" val="3541362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ED04A34-AD60-5A4F-85D7-CEE9343F0C10}"/>
              </a:ext>
            </a:extLst>
          </p:cNvPr>
          <p:cNvSpPr txBox="1"/>
          <p:nvPr/>
        </p:nvSpPr>
        <p:spPr>
          <a:xfrm>
            <a:off x="1181100" y="629543"/>
            <a:ext cx="9829800" cy="6463308"/>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Innovations</a:t>
            </a:r>
            <a:r>
              <a:rPr lang="en-US" dirty="0">
                <a:latin typeface="Palatino" pitchFamily="2" charset="77"/>
                <a:ea typeface="Palatino" pitchFamily="2" charset="77"/>
              </a:rPr>
              <a:t> </a:t>
            </a:r>
            <a:r>
              <a:rPr lang="en-US" dirty="0">
                <a:solidFill>
                  <a:srgbClr val="FFC000"/>
                </a:solidFill>
                <a:latin typeface="Palatino" pitchFamily="2" charset="77"/>
                <a:ea typeface="Palatino" pitchFamily="2" charset="77"/>
              </a:rPr>
              <a:t>(Philip and Alexander):</a:t>
            </a:r>
          </a:p>
          <a:p>
            <a:pPr marL="285750" indent="-285750">
              <a:buFontTx/>
              <a:buChar char="-"/>
            </a:pPr>
            <a:r>
              <a:rPr lang="en-US" dirty="0">
                <a:latin typeface="Palatino" pitchFamily="2" charset="77"/>
                <a:ea typeface="Palatino" pitchFamily="2" charset="77"/>
              </a:rPr>
              <a:t>Cavalry as main attacking unit (</a:t>
            </a:r>
            <a:r>
              <a:rPr lang="en-US" i="1" dirty="0">
                <a:latin typeface="Palatino" pitchFamily="2" charset="77"/>
                <a:ea typeface="Palatino" pitchFamily="2" charset="77"/>
              </a:rPr>
              <a:t>Product of social conditions – Landed Aristocracy</a:t>
            </a:r>
            <a:r>
              <a:rPr lang="en-US"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Ratio of cavalry/infantry (</a:t>
            </a:r>
            <a:r>
              <a:rPr lang="en-US" i="1" dirty="0">
                <a:latin typeface="Palatino" pitchFamily="2" charset="77"/>
                <a:ea typeface="Palatino" pitchFamily="2" charset="77"/>
              </a:rPr>
              <a:t>Product of social conditions – Landed Aristocracy</a:t>
            </a:r>
            <a:r>
              <a:rPr lang="en-US" dirty="0">
                <a:latin typeface="Palatino" pitchFamily="2" charset="77"/>
                <a:ea typeface="Palatino" pitchFamily="2" charset="77"/>
              </a:rPr>
              <a:t>)</a:t>
            </a:r>
          </a:p>
          <a:p>
            <a:pPr marL="285750" indent="-285750">
              <a:buFontTx/>
              <a:buChar char="-"/>
            </a:pPr>
            <a:r>
              <a:rPr lang="en-US" dirty="0" err="1">
                <a:latin typeface="Palatino" pitchFamily="2" charset="77"/>
                <a:ea typeface="Palatino" pitchFamily="2" charset="77"/>
              </a:rPr>
              <a:t>Sarissa</a:t>
            </a:r>
            <a:r>
              <a:rPr lang="en-US" dirty="0">
                <a:latin typeface="Palatino" pitchFamily="2" charset="77"/>
                <a:ea typeface="Palatino" pitchFamily="2" charset="77"/>
              </a:rPr>
              <a:t> phalanx (</a:t>
            </a:r>
            <a:r>
              <a:rPr lang="en-US" i="1" dirty="0">
                <a:latin typeface="Palatino" pitchFamily="2" charset="77"/>
                <a:ea typeface="Palatino" pitchFamily="2" charset="77"/>
              </a:rPr>
              <a:t>Product of professionalization, land reforms</a:t>
            </a:r>
            <a:r>
              <a:rPr lang="en-US"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Combined arms -&gt; specialist roles of phalanx, </a:t>
            </a:r>
            <a:r>
              <a:rPr lang="en-US" dirty="0" err="1">
                <a:latin typeface="Palatino" pitchFamily="2" charset="77"/>
                <a:ea typeface="Palatino" pitchFamily="2" charset="77"/>
              </a:rPr>
              <a:t>hypaspists</a:t>
            </a:r>
            <a:r>
              <a:rPr lang="en-US" dirty="0">
                <a:latin typeface="Palatino" pitchFamily="2" charset="77"/>
                <a:ea typeface="Palatino" pitchFamily="2" charset="77"/>
              </a:rPr>
              <a:t>, light-armed troops (</a:t>
            </a:r>
            <a:r>
              <a:rPr lang="en-US" dirty="0" err="1">
                <a:latin typeface="Palatino" pitchFamily="2" charset="77"/>
                <a:ea typeface="Palatino" pitchFamily="2" charset="77"/>
              </a:rPr>
              <a:t>Agrianians</a:t>
            </a:r>
            <a:r>
              <a:rPr lang="en-US" dirty="0">
                <a:latin typeface="Palatino" pitchFamily="2" charset="77"/>
                <a:ea typeface="Palatino" pitchFamily="2" charset="77"/>
              </a:rPr>
              <a:t>, Archers), cavalry (</a:t>
            </a:r>
            <a:r>
              <a:rPr lang="en-US" i="1" dirty="0">
                <a:latin typeface="Palatino" pitchFamily="2" charset="77"/>
                <a:ea typeface="Palatino" pitchFamily="2" charset="77"/>
              </a:rPr>
              <a:t>Theban influence</a:t>
            </a:r>
            <a:r>
              <a:rPr lang="en-US"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Siege technology -&gt; catapults + specialists (</a:t>
            </a:r>
            <a:r>
              <a:rPr lang="en-US" i="1" dirty="0">
                <a:latin typeface="Palatino" pitchFamily="2" charset="77"/>
                <a:ea typeface="Palatino" pitchFamily="2" charset="77"/>
              </a:rPr>
              <a:t>Carthaginian/Sicilian influence</a:t>
            </a:r>
            <a:r>
              <a:rPr lang="en-US"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Abortively: the introduction of the war elephant (</a:t>
            </a:r>
            <a:r>
              <a:rPr lang="en-US" i="1" dirty="0">
                <a:latin typeface="Palatino" pitchFamily="2" charset="77"/>
                <a:ea typeface="Palatino" pitchFamily="2" charset="77"/>
              </a:rPr>
              <a:t>Persian/Indian influence</a:t>
            </a:r>
            <a:r>
              <a:rPr lang="en-US" dirty="0">
                <a:latin typeface="Palatino" pitchFamily="2" charset="77"/>
                <a:ea typeface="Palatino" pitchFamily="2" charset="77"/>
              </a:rPr>
              <a:t>)</a:t>
            </a:r>
          </a:p>
          <a:p>
            <a:pPr marL="285750" indent="-285750">
              <a:buFontTx/>
              <a:buChar char="-"/>
            </a:pPr>
            <a:endParaRPr lang="en-US" dirty="0">
              <a:latin typeface="Palatino" pitchFamily="2" charset="77"/>
              <a:ea typeface="Palatino" pitchFamily="2" charset="77"/>
            </a:endParaRPr>
          </a:p>
          <a:p>
            <a:r>
              <a:rPr lang="en-US" dirty="0">
                <a:latin typeface="Palatino" pitchFamily="2" charset="77"/>
                <a:ea typeface="Palatino" pitchFamily="2" charset="77"/>
              </a:rPr>
              <a:t>*But some of these were only innovations in the </a:t>
            </a:r>
            <a:r>
              <a:rPr lang="en-US" i="1" dirty="0">
                <a:latin typeface="Palatino" pitchFamily="2" charset="77"/>
                <a:ea typeface="Palatino" pitchFamily="2" charset="77"/>
              </a:rPr>
              <a:t>Greek</a:t>
            </a:r>
            <a:r>
              <a:rPr lang="en-US" dirty="0">
                <a:latin typeface="Palatino" pitchFamily="2" charset="77"/>
                <a:ea typeface="Palatino" pitchFamily="2" charset="77"/>
              </a:rPr>
              <a:t> world; Persian armies also drew upon cavalry as their primary forces, and featured a professional infantry core (</a:t>
            </a:r>
            <a:r>
              <a:rPr lang="en-US" i="1" dirty="0" err="1">
                <a:latin typeface="Palatino" pitchFamily="2" charset="77"/>
                <a:ea typeface="Palatino" pitchFamily="2" charset="77"/>
              </a:rPr>
              <a:t>melophoroi</a:t>
            </a:r>
            <a:r>
              <a:rPr lang="en-US" dirty="0">
                <a:latin typeface="Palatino" pitchFamily="2" charset="77"/>
                <a:ea typeface="Palatino" pitchFamily="2" charset="77"/>
              </a:rPr>
              <a:t>, ‘Immortals’)</a:t>
            </a:r>
          </a:p>
          <a:p>
            <a:endParaRPr lang="en-US" dirty="0">
              <a:latin typeface="Palatino" pitchFamily="2" charset="77"/>
              <a:ea typeface="Palatino" pitchFamily="2" charset="77"/>
            </a:endParaRPr>
          </a:p>
          <a:p>
            <a:r>
              <a:rPr lang="en-US" dirty="0">
                <a:solidFill>
                  <a:srgbClr val="FFC000"/>
                </a:solidFill>
                <a:latin typeface="Palatino" pitchFamily="2" charset="77"/>
                <a:ea typeface="Palatino" pitchFamily="2" charset="77"/>
              </a:rPr>
              <a:t>Social Structure and Warfare</a:t>
            </a:r>
            <a:r>
              <a:rPr lang="en-US"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The vast majority of Macedonian society was composed of tenant farmers and pastoralists dependent on aristocratic land-owners.</a:t>
            </a:r>
          </a:p>
          <a:p>
            <a:pPr marL="285750" indent="-285750">
              <a:buFontTx/>
              <a:buChar char="-"/>
            </a:pPr>
            <a:r>
              <a:rPr lang="en-US" dirty="0">
                <a:latin typeface="Palatino" pitchFamily="2" charset="77"/>
                <a:ea typeface="Palatino" pitchFamily="2" charset="77"/>
              </a:rPr>
              <a:t>The aristocracy was both the bureaucracy of the state and the core of the cavalry -&gt; the king’s </a:t>
            </a:r>
            <a:r>
              <a:rPr lang="en-US" i="1" dirty="0">
                <a:latin typeface="Palatino" pitchFamily="2" charset="77"/>
                <a:ea typeface="Palatino" pitchFamily="2" charset="77"/>
              </a:rPr>
              <a:t>companions (</a:t>
            </a:r>
            <a:r>
              <a:rPr lang="en-US" i="1" dirty="0" err="1">
                <a:latin typeface="Palatino" pitchFamily="2" charset="77"/>
                <a:ea typeface="Palatino" pitchFamily="2" charset="77"/>
              </a:rPr>
              <a:t>hetairoi</a:t>
            </a:r>
            <a:r>
              <a:rPr lang="en-US" i="1" dirty="0">
                <a:latin typeface="Palatino" pitchFamily="2" charset="77"/>
                <a:ea typeface="Palatino" pitchFamily="2" charset="77"/>
              </a:rPr>
              <a:t>).</a:t>
            </a:r>
          </a:p>
          <a:p>
            <a:pPr marL="285750" indent="-285750">
              <a:buFontTx/>
              <a:buChar char="-"/>
            </a:pPr>
            <a:r>
              <a:rPr lang="en-US" dirty="0">
                <a:latin typeface="Palatino" pitchFamily="2" charset="77"/>
                <a:ea typeface="Palatino" pitchFamily="2" charset="77"/>
              </a:rPr>
              <a:t>The </a:t>
            </a:r>
            <a:r>
              <a:rPr lang="en-US" dirty="0" err="1">
                <a:latin typeface="Palatino" pitchFamily="2" charset="77"/>
                <a:ea typeface="Palatino" pitchFamily="2" charset="77"/>
              </a:rPr>
              <a:t>sarissa</a:t>
            </a:r>
            <a:r>
              <a:rPr lang="en-US" dirty="0">
                <a:latin typeface="Palatino" pitchFamily="2" charset="77"/>
                <a:ea typeface="Palatino" pitchFamily="2" charset="77"/>
              </a:rPr>
              <a:t> phalanx, the “foot-companions” (</a:t>
            </a:r>
            <a:r>
              <a:rPr lang="en-US" i="1" dirty="0" err="1">
                <a:latin typeface="Palatino" pitchFamily="2" charset="77"/>
                <a:ea typeface="Palatino" pitchFamily="2" charset="77"/>
              </a:rPr>
              <a:t>pezhetairoi</a:t>
            </a:r>
            <a:r>
              <a:rPr lang="en-US" dirty="0">
                <a:latin typeface="Palatino" pitchFamily="2" charset="77"/>
                <a:ea typeface="Palatino" pitchFamily="2" charset="77"/>
              </a:rPr>
              <a:t>) </a:t>
            </a:r>
            <a:r>
              <a:rPr lang="en-US" i="1" dirty="0">
                <a:latin typeface="Palatino" pitchFamily="2" charset="77"/>
                <a:ea typeface="Palatino" pitchFamily="2" charset="77"/>
              </a:rPr>
              <a:t>may</a:t>
            </a:r>
            <a:r>
              <a:rPr lang="en-US" dirty="0">
                <a:latin typeface="Palatino" pitchFamily="2" charset="77"/>
                <a:ea typeface="Palatino" pitchFamily="2" charset="77"/>
              </a:rPr>
              <a:t> have acquired their name via land reforms of Philip which gave them parcels of land and made them loyal to the king.</a:t>
            </a:r>
          </a:p>
          <a:p>
            <a:pPr marL="285750" indent="-285750">
              <a:buFontTx/>
              <a:buChar char="-"/>
            </a:pPr>
            <a:r>
              <a:rPr lang="en-US" dirty="0">
                <a:latin typeface="Palatino" pitchFamily="2" charset="77"/>
                <a:ea typeface="Palatino" pitchFamily="2" charset="77"/>
              </a:rPr>
              <a:t>Even if more of the Macedonian infantry were land-owners, in Alexander’s campaign specifically they became in effect a professionalized corps.</a:t>
            </a:r>
            <a:endParaRPr lang="en-US" dirty="0"/>
          </a:p>
          <a:p>
            <a:pPr marL="285750" indent="-285750">
              <a:buFontTx/>
              <a:buChar char="-"/>
            </a:pPr>
            <a:endParaRPr lang="en-US" dirty="0"/>
          </a:p>
        </p:txBody>
      </p:sp>
      <p:sp>
        <p:nvSpPr>
          <p:cNvPr id="3" name="TextBox 2">
            <a:extLst>
              <a:ext uri="{FF2B5EF4-FFF2-40B4-BE49-F238E27FC236}">
                <a16:creationId xmlns:a16="http://schemas.microsoft.com/office/drawing/2014/main" id="{FCCDF811-84BB-8742-A578-5DB4AEA56B41}"/>
              </a:ext>
            </a:extLst>
          </p:cNvPr>
          <p:cNvSpPr txBox="1"/>
          <p:nvPr/>
        </p:nvSpPr>
        <p:spPr>
          <a:xfrm>
            <a:off x="2768166" y="167878"/>
            <a:ext cx="6655668"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Military History of Alexander: How to Write it?</a:t>
            </a:r>
          </a:p>
        </p:txBody>
      </p:sp>
    </p:spTree>
    <p:extLst>
      <p:ext uri="{BB962C8B-B14F-4D97-AF65-F5344CB8AC3E}">
        <p14:creationId xmlns:p14="http://schemas.microsoft.com/office/powerpoint/2010/main" val="29668198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CDF811-84BB-8742-A578-5DB4AEA56B41}"/>
              </a:ext>
            </a:extLst>
          </p:cNvPr>
          <p:cNvSpPr txBox="1"/>
          <p:nvPr/>
        </p:nvSpPr>
        <p:spPr>
          <a:xfrm>
            <a:off x="2694363" y="122158"/>
            <a:ext cx="6803273"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Cultural Geography, or, the Worlds of Alexander</a:t>
            </a:r>
          </a:p>
        </p:txBody>
      </p:sp>
      <p:sp>
        <p:nvSpPr>
          <p:cNvPr id="4" name="TextBox 3">
            <a:extLst>
              <a:ext uri="{FF2B5EF4-FFF2-40B4-BE49-F238E27FC236}">
                <a16:creationId xmlns:a16="http://schemas.microsoft.com/office/drawing/2014/main" id="{EBBB3725-4714-0842-BFB8-DB7204B13627}"/>
              </a:ext>
            </a:extLst>
          </p:cNvPr>
          <p:cNvSpPr txBox="1"/>
          <p:nvPr/>
        </p:nvSpPr>
        <p:spPr>
          <a:xfrm>
            <a:off x="1223010" y="880110"/>
            <a:ext cx="5703570" cy="5632311"/>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What worlds did Alexander occupy?</a:t>
            </a:r>
          </a:p>
          <a:p>
            <a:endParaRPr lang="en-US" dirty="0">
              <a:latin typeface="Palatino" pitchFamily="2" charset="77"/>
              <a:ea typeface="Palatino" pitchFamily="2" charset="77"/>
            </a:endParaRPr>
          </a:p>
          <a:p>
            <a:r>
              <a:rPr lang="en-US" dirty="0">
                <a:latin typeface="Palatino" pitchFamily="2" charset="77"/>
                <a:ea typeface="Palatino" pitchFamily="2" charset="77"/>
              </a:rPr>
              <a:t>First:</a:t>
            </a:r>
          </a:p>
          <a:p>
            <a:pPr marL="285750" indent="-285750">
              <a:buFontTx/>
              <a:buChar char="-"/>
            </a:pPr>
            <a:r>
              <a:rPr lang="en-US" dirty="0">
                <a:latin typeface="Palatino" pitchFamily="2" charset="77"/>
                <a:ea typeface="Palatino" pitchFamily="2" charset="77"/>
              </a:rPr>
              <a:t>Aristocratic/Royal Macedonian Culture</a:t>
            </a:r>
          </a:p>
          <a:p>
            <a:pPr marL="285750" indent="-285750">
              <a:buFontTx/>
              <a:buChar char="-"/>
            </a:pPr>
            <a:r>
              <a:rPr lang="en-US" dirty="0">
                <a:latin typeface="Palatino" pitchFamily="2" charset="77"/>
                <a:ea typeface="Palatino" pitchFamily="2" charset="77"/>
              </a:rPr>
              <a:t>Greek Cultural Education</a:t>
            </a:r>
          </a:p>
          <a:p>
            <a:pPr marL="285750" indent="-285750">
              <a:buFontTx/>
              <a:buChar char="-"/>
            </a:pPr>
            <a:r>
              <a:rPr lang="en-US" dirty="0">
                <a:latin typeface="Palatino" pitchFamily="2" charset="77"/>
                <a:ea typeface="Palatino" pitchFamily="2" charset="77"/>
              </a:rPr>
              <a:t>Why the intense emphasis on Homeric World?</a:t>
            </a:r>
          </a:p>
          <a:p>
            <a:pPr marL="285750" indent="-285750">
              <a:buFontTx/>
              <a:buChar char="-"/>
            </a:pPr>
            <a:endParaRPr lang="en-US" dirty="0">
              <a:latin typeface="Palatino" pitchFamily="2" charset="77"/>
              <a:ea typeface="Palatino" pitchFamily="2" charset="77"/>
            </a:endParaRPr>
          </a:p>
          <a:p>
            <a:r>
              <a:rPr lang="en-US" dirty="0">
                <a:latin typeface="Palatino" pitchFamily="2" charset="77"/>
                <a:ea typeface="Palatino" pitchFamily="2" charset="77"/>
              </a:rPr>
              <a:t>Then:</a:t>
            </a:r>
          </a:p>
          <a:p>
            <a:pPr marL="285750" indent="-285750">
              <a:buFontTx/>
              <a:buChar char="-"/>
            </a:pPr>
            <a:r>
              <a:rPr lang="en-US" dirty="0">
                <a:latin typeface="Palatino" pitchFamily="2" charset="77"/>
                <a:ea typeface="Palatino" pitchFamily="2" charset="77"/>
              </a:rPr>
              <a:t>Egyptian Royal Culture -&gt; Local Control</a:t>
            </a:r>
          </a:p>
          <a:p>
            <a:pPr marL="285750" indent="-285750">
              <a:buFontTx/>
              <a:buChar char="-"/>
            </a:pPr>
            <a:endParaRPr lang="en-US" dirty="0">
              <a:latin typeface="Palatino" pitchFamily="2" charset="77"/>
              <a:ea typeface="Palatino" pitchFamily="2" charset="77"/>
            </a:endParaRPr>
          </a:p>
          <a:p>
            <a:r>
              <a:rPr lang="en-US" dirty="0">
                <a:latin typeface="Palatino" pitchFamily="2" charset="77"/>
                <a:ea typeface="Palatino" pitchFamily="2" charset="77"/>
              </a:rPr>
              <a:t>Then:</a:t>
            </a:r>
          </a:p>
          <a:p>
            <a:pPr marL="285750" indent="-285750">
              <a:buFontTx/>
              <a:buChar char="-"/>
            </a:pPr>
            <a:r>
              <a:rPr lang="en-US" dirty="0">
                <a:latin typeface="Palatino" pitchFamily="2" charset="77"/>
                <a:ea typeface="Palatino" pitchFamily="2" charset="77"/>
              </a:rPr>
              <a:t>Babylonian Royal Culture -&gt; Local Control</a:t>
            </a:r>
          </a:p>
          <a:p>
            <a:pPr marL="285750" indent="-285750">
              <a:buFontTx/>
              <a:buChar char="-"/>
            </a:pPr>
            <a:endParaRPr lang="en-US" dirty="0">
              <a:latin typeface="Palatino" pitchFamily="2" charset="77"/>
              <a:ea typeface="Palatino" pitchFamily="2" charset="77"/>
            </a:endParaRPr>
          </a:p>
          <a:p>
            <a:r>
              <a:rPr lang="en-US" dirty="0">
                <a:latin typeface="Palatino" pitchFamily="2" charset="77"/>
                <a:ea typeface="Palatino" pitchFamily="2" charset="77"/>
              </a:rPr>
              <a:t>Then:</a:t>
            </a:r>
          </a:p>
          <a:p>
            <a:pPr marL="285750" indent="-285750">
              <a:buFontTx/>
              <a:buChar char="-"/>
            </a:pPr>
            <a:r>
              <a:rPr lang="en-US" dirty="0">
                <a:latin typeface="Palatino" pitchFamily="2" charset="77"/>
                <a:ea typeface="Palatino" pitchFamily="2" charset="77"/>
              </a:rPr>
              <a:t>Persian Royal Culture -&gt; Imperial Control</a:t>
            </a:r>
          </a:p>
          <a:p>
            <a:endParaRPr lang="en-US" dirty="0">
              <a:latin typeface="Palatino" pitchFamily="2" charset="77"/>
              <a:ea typeface="Palatino" pitchFamily="2" charset="77"/>
            </a:endParaRPr>
          </a:p>
          <a:p>
            <a:r>
              <a:rPr lang="en-US" dirty="0">
                <a:latin typeface="Palatino" pitchFamily="2" charset="77"/>
                <a:ea typeface="Palatino" pitchFamily="2" charset="77"/>
              </a:rPr>
              <a:t>Then:</a:t>
            </a:r>
          </a:p>
          <a:p>
            <a:pPr marL="285750" indent="-285750">
              <a:buFontTx/>
              <a:buChar char="-"/>
            </a:pPr>
            <a:r>
              <a:rPr lang="en-US" dirty="0">
                <a:latin typeface="Palatino" pitchFamily="2" charset="77"/>
                <a:ea typeface="Palatino" pitchFamily="2" charset="77"/>
              </a:rPr>
              <a:t>Indian Philosophers</a:t>
            </a:r>
          </a:p>
          <a:p>
            <a:pPr marL="285750" indent="-285750">
              <a:buFontTx/>
              <a:buChar char="-"/>
            </a:pPr>
            <a:endParaRPr lang="en-US" dirty="0"/>
          </a:p>
          <a:p>
            <a:pPr marL="285750" indent="-285750">
              <a:buFontTx/>
              <a:buChar char="-"/>
            </a:pPr>
            <a:endParaRPr lang="en-US" dirty="0"/>
          </a:p>
        </p:txBody>
      </p:sp>
    </p:spTree>
    <p:extLst>
      <p:ext uri="{BB962C8B-B14F-4D97-AF65-F5344CB8AC3E}">
        <p14:creationId xmlns:p14="http://schemas.microsoft.com/office/powerpoint/2010/main" val="7935330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CDF811-84BB-8742-A578-5DB4AEA56B41}"/>
              </a:ext>
            </a:extLst>
          </p:cNvPr>
          <p:cNvSpPr txBox="1"/>
          <p:nvPr/>
        </p:nvSpPr>
        <p:spPr>
          <a:xfrm>
            <a:off x="2694363" y="122158"/>
            <a:ext cx="6803273"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Cultural Geography, or, the Worlds of Alexander</a:t>
            </a:r>
          </a:p>
        </p:txBody>
      </p:sp>
      <p:sp>
        <p:nvSpPr>
          <p:cNvPr id="4" name="TextBox 3">
            <a:extLst>
              <a:ext uri="{FF2B5EF4-FFF2-40B4-BE49-F238E27FC236}">
                <a16:creationId xmlns:a16="http://schemas.microsoft.com/office/drawing/2014/main" id="{EBBB3725-4714-0842-BFB8-DB7204B13627}"/>
              </a:ext>
            </a:extLst>
          </p:cNvPr>
          <p:cNvSpPr txBox="1"/>
          <p:nvPr/>
        </p:nvSpPr>
        <p:spPr>
          <a:xfrm>
            <a:off x="1223010" y="880110"/>
            <a:ext cx="9269730" cy="5355312"/>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Alexander and the Greeks</a:t>
            </a:r>
          </a:p>
          <a:p>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Throughout his campaign, Alexander held games and festivals in the Greek tradition, and was accompanied by a variety of Greek cultural figures (Callisthenes, the sophist </a:t>
            </a:r>
            <a:r>
              <a:rPr lang="en-US" dirty="0" err="1">
                <a:latin typeface="Palatino" pitchFamily="2" charset="77"/>
                <a:ea typeface="Palatino" pitchFamily="2" charset="77"/>
              </a:rPr>
              <a:t>Anaxarchus</a:t>
            </a:r>
            <a:r>
              <a:rPr lang="en-US" dirty="0">
                <a:latin typeface="Palatino" pitchFamily="2" charset="77"/>
                <a:ea typeface="Palatino" pitchFamily="2" charset="77"/>
              </a:rPr>
              <a:t>, various Olympic champions). </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Alexander carefully controlled his representation in visual arts, apparently only allowing the painter Apelles and sculptor Lysippus to represent him (at least in the Greek world)</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He was obviously deeply impacted by his reading in the Greek tradition, particularly with Homer, but also with philosophy (anecdotes re: Diogenes, Calanus)</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There is no doubt that Alexander’s conquests laid the groundwork for the rapid and distant spread of Greek culture, e.g. in Egypt, Syria, Bactria, even India. But what indications do we have that this was anything like a deliberate policy?</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A very selective approach to Greek historical memory: remember Macedonia sided with the Persians during the Persian wars!</a:t>
            </a:r>
          </a:p>
        </p:txBody>
      </p:sp>
    </p:spTree>
    <p:extLst>
      <p:ext uri="{BB962C8B-B14F-4D97-AF65-F5344CB8AC3E}">
        <p14:creationId xmlns:p14="http://schemas.microsoft.com/office/powerpoint/2010/main" val="1702726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CCDF811-84BB-8742-A578-5DB4AEA56B41}"/>
              </a:ext>
            </a:extLst>
          </p:cNvPr>
          <p:cNvSpPr txBox="1"/>
          <p:nvPr/>
        </p:nvSpPr>
        <p:spPr>
          <a:xfrm>
            <a:off x="2694363" y="122158"/>
            <a:ext cx="6803273" cy="461665"/>
          </a:xfrm>
          <a:prstGeom prst="rect">
            <a:avLst/>
          </a:prstGeom>
          <a:noFill/>
        </p:spPr>
        <p:txBody>
          <a:bodyPr wrap="none" rtlCol="0">
            <a:spAutoFit/>
          </a:bodyPr>
          <a:lstStyle/>
          <a:p>
            <a:r>
              <a:rPr lang="en-US" sz="2400" dirty="0">
                <a:solidFill>
                  <a:srgbClr val="FFC000"/>
                </a:solidFill>
                <a:latin typeface="Palatino" pitchFamily="2" charset="77"/>
                <a:ea typeface="Palatino" pitchFamily="2" charset="77"/>
              </a:rPr>
              <a:t>Cultural Geography, or, the Worlds of Alexander</a:t>
            </a:r>
          </a:p>
        </p:txBody>
      </p:sp>
      <p:sp>
        <p:nvSpPr>
          <p:cNvPr id="4" name="TextBox 3">
            <a:extLst>
              <a:ext uri="{FF2B5EF4-FFF2-40B4-BE49-F238E27FC236}">
                <a16:creationId xmlns:a16="http://schemas.microsoft.com/office/drawing/2014/main" id="{EBBB3725-4714-0842-BFB8-DB7204B13627}"/>
              </a:ext>
            </a:extLst>
          </p:cNvPr>
          <p:cNvSpPr txBox="1"/>
          <p:nvPr/>
        </p:nvSpPr>
        <p:spPr>
          <a:xfrm>
            <a:off x="1223010" y="880110"/>
            <a:ext cx="9269730" cy="5909310"/>
          </a:xfrm>
          <a:prstGeom prst="rect">
            <a:avLst/>
          </a:prstGeom>
          <a:noFill/>
        </p:spPr>
        <p:txBody>
          <a:bodyPr wrap="square" rtlCol="0">
            <a:spAutoFit/>
          </a:bodyPr>
          <a:lstStyle/>
          <a:p>
            <a:r>
              <a:rPr lang="en-US" dirty="0">
                <a:solidFill>
                  <a:srgbClr val="FFC000"/>
                </a:solidFill>
                <a:latin typeface="Palatino" pitchFamily="2" charset="77"/>
                <a:ea typeface="Palatino" pitchFamily="2" charset="77"/>
              </a:rPr>
              <a:t>Alexander and the Greeks</a:t>
            </a:r>
          </a:p>
          <a:p>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For all his embrace of Greek culture, it was also idiosyncratic: the Homeric heroes were fundamental cultural touchstones, but also completely incompatible with democratic ideology.</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The </a:t>
            </a:r>
            <a:r>
              <a:rPr lang="en-US" i="1" dirty="0">
                <a:latin typeface="Palatino" pitchFamily="2" charset="77"/>
                <a:ea typeface="Palatino" pitchFamily="2" charset="77"/>
              </a:rPr>
              <a:t>historical</a:t>
            </a:r>
            <a:r>
              <a:rPr lang="en-US" dirty="0">
                <a:latin typeface="Palatino" pitchFamily="2" charset="77"/>
                <a:ea typeface="Palatino" pitchFamily="2" charset="77"/>
              </a:rPr>
              <a:t> figure that Alexander most emulated, and was most comparable to, was obviously Cyrus the Great!</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Alexander’s treatment of Greek cities was a matter of pragmatism: the destruction of Thebes was a reminder that there was to be no challenge to Macedonian domination.</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The justifications of the League of Corinth fall away over the course of the campaign, and his death is immediately followed by rebellion led by Athens and the Aetolians.</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Individual Greek cities were dealt with in different ways: some invented connections to Alexander in later history, others had dealings with Alexander documented in inscriptions which are not mentioned at all in the Alexander </a:t>
            </a:r>
            <a:r>
              <a:rPr lang="en-US" i="1" dirty="0">
                <a:latin typeface="Palatino" pitchFamily="2" charset="77"/>
                <a:ea typeface="Palatino" pitchFamily="2" charset="77"/>
              </a:rPr>
              <a:t>historians</a:t>
            </a:r>
            <a:r>
              <a:rPr lang="en-US" dirty="0">
                <a:latin typeface="Palatino" pitchFamily="2" charset="77"/>
                <a:ea typeface="Palatino" pitchFamily="2" charset="77"/>
              </a:rPr>
              <a:t>.</a:t>
            </a:r>
          </a:p>
          <a:p>
            <a:pPr marL="285750" indent="-285750">
              <a:buFont typeface="Arial" panose="020B0604020202020204" pitchFamily="34" charset="0"/>
              <a:buChar char="•"/>
            </a:pPr>
            <a:endParaRPr lang="en-US" dirty="0">
              <a:latin typeface="Palatino" pitchFamily="2" charset="77"/>
              <a:ea typeface="Palatino" pitchFamily="2" charset="77"/>
            </a:endParaRPr>
          </a:p>
          <a:p>
            <a:pPr marL="285750" indent="-285750">
              <a:buFont typeface="Arial" panose="020B0604020202020204" pitchFamily="34" charset="0"/>
              <a:buChar char="•"/>
            </a:pPr>
            <a:r>
              <a:rPr lang="en-US" dirty="0">
                <a:latin typeface="Palatino" pitchFamily="2" charset="77"/>
                <a:ea typeface="Palatino" pitchFamily="2" charset="77"/>
              </a:rPr>
              <a:t>An important note: aside from Alexander himself, we lack a </a:t>
            </a:r>
            <a:r>
              <a:rPr lang="en-US" i="1" dirty="0">
                <a:latin typeface="Palatino" pitchFamily="2" charset="77"/>
                <a:ea typeface="Palatino" pitchFamily="2" charset="77"/>
              </a:rPr>
              <a:t>Macedonian</a:t>
            </a:r>
            <a:r>
              <a:rPr lang="en-US" dirty="0">
                <a:latin typeface="Palatino" pitchFamily="2" charset="77"/>
                <a:ea typeface="Palatino" pitchFamily="2" charset="77"/>
              </a:rPr>
              <a:t> view.</a:t>
            </a:r>
          </a:p>
          <a:p>
            <a:pPr marL="285750" indent="-285750">
              <a:buFont typeface="Arial" panose="020B0604020202020204" pitchFamily="34" charset="0"/>
              <a:buChar char="•"/>
            </a:pPr>
            <a:endParaRPr lang="en-US" dirty="0">
              <a:latin typeface="Palatino" pitchFamily="2" charset="77"/>
              <a:ea typeface="Palatino" pitchFamily="2" charset="77"/>
            </a:endParaRPr>
          </a:p>
        </p:txBody>
      </p:sp>
    </p:spTree>
    <p:extLst>
      <p:ext uri="{BB962C8B-B14F-4D97-AF65-F5344CB8AC3E}">
        <p14:creationId xmlns:p14="http://schemas.microsoft.com/office/powerpoint/2010/main" val="113477036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Madison</Template>
  <TotalTime>2265</TotalTime>
  <Words>1645</Words>
  <Application>Microsoft Macintosh PowerPoint</Application>
  <PresentationFormat>Widescreen</PresentationFormat>
  <Paragraphs>181</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MS Shell Dlg 2</vt:lpstr>
      <vt:lpstr>Palatino</vt:lpstr>
      <vt:lpstr>Wingdings</vt:lpstr>
      <vt:lpstr>Wingdings 3</vt:lpstr>
      <vt:lpstr>Madison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Geoffrey Harmsworth</dc:creator>
  <cp:lastModifiedBy>Geoffrey Harmsworth</cp:lastModifiedBy>
  <cp:revision>8</cp:revision>
  <dcterms:created xsi:type="dcterms:W3CDTF">2024-06-19T23:09:22Z</dcterms:created>
  <dcterms:modified xsi:type="dcterms:W3CDTF">2024-06-21T12:55:02Z</dcterms:modified>
</cp:coreProperties>
</file>

<file path=docProps/thumbnail.jpeg>
</file>